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65"/>
  </p:notesMasterIdLst>
  <p:handoutMasterIdLst>
    <p:handoutMasterId r:id="rId66"/>
  </p:handoutMasterIdLst>
  <p:sldIdLst>
    <p:sldId id="279" r:id="rId2"/>
    <p:sldId id="278" r:id="rId3"/>
    <p:sldId id="327" r:id="rId4"/>
    <p:sldId id="293" r:id="rId5"/>
    <p:sldId id="324" r:id="rId6"/>
    <p:sldId id="328" r:id="rId7"/>
    <p:sldId id="519" r:id="rId8"/>
    <p:sldId id="521" r:id="rId9"/>
    <p:sldId id="313" r:id="rId10"/>
    <p:sldId id="520" r:id="rId11"/>
    <p:sldId id="523" r:id="rId12"/>
    <p:sldId id="524" r:id="rId13"/>
    <p:sldId id="525" r:id="rId14"/>
    <p:sldId id="314" r:id="rId15"/>
    <p:sldId id="315" r:id="rId16"/>
    <p:sldId id="526" r:id="rId17"/>
    <p:sldId id="320" r:id="rId18"/>
    <p:sldId id="321" r:id="rId19"/>
    <p:sldId id="471" r:id="rId20"/>
    <p:sldId id="330" r:id="rId21"/>
    <p:sldId id="307" r:id="rId22"/>
    <p:sldId id="304" r:id="rId23"/>
    <p:sldId id="355" r:id="rId24"/>
    <p:sldId id="527" r:id="rId25"/>
    <p:sldId id="358" r:id="rId26"/>
    <p:sldId id="354" r:id="rId27"/>
    <p:sldId id="353" r:id="rId28"/>
    <p:sldId id="360" r:id="rId29"/>
    <p:sldId id="478" r:id="rId30"/>
    <p:sldId id="332" r:id="rId31"/>
    <p:sldId id="346" r:id="rId32"/>
    <p:sldId id="376" r:id="rId33"/>
    <p:sldId id="377" r:id="rId34"/>
    <p:sldId id="384" r:id="rId35"/>
    <p:sldId id="383" r:id="rId36"/>
    <p:sldId id="382" r:id="rId37"/>
    <p:sldId id="378" r:id="rId38"/>
    <p:sldId id="381" r:id="rId39"/>
    <p:sldId id="379" r:id="rId40"/>
    <p:sldId id="380" r:id="rId41"/>
    <p:sldId id="516" r:id="rId42"/>
    <p:sldId id="530" r:id="rId43"/>
    <p:sldId id="498" r:id="rId44"/>
    <p:sldId id="344" r:id="rId45"/>
    <p:sldId id="422" r:id="rId46"/>
    <p:sldId id="459" r:id="rId47"/>
    <p:sldId id="429" r:id="rId48"/>
    <p:sldId id="462" r:id="rId49"/>
    <p:sldId id="425" r:id="rId50"/>
    <p:sldId id="427" r:id="rId51"/>
    <p:sldId id="460" r:id="rId52"/>
    <p:sldId id="435" r:id="rId53"/>
    <p:sldId id="528" r:id="rId54"/>
    <p:sldId id="529" r:id="rId55"/>
    <p:sldId id="349" r:id="rId56"/>
    <p:sldId id="433" r:id="rId57"/>
    <p:sldId id="465" r:id="rId58"/>
    <p:sldId id="428" r:id="rId59"/>
    <p:sldId id="511" r:id="rId60"/>
    <p:sldId id="463" r:id="rId61"/>
    <p:sldId id="512" r:id="rId62"/>
    <p:sldId id="289" r:id="rId63"/>
    <p:sldId id="270" r:id="rId64"/>
  </p:sldIdLst>
  <p:sldSz cx="12188825"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9BA"/>
    <a:srgbClr val="34AF9E"/>
    <a:srgbClr val="66FFCC"/>
    <a:srgbClr val="CCFF66"/>
    <a:srgbClr val="3DC9B3"/>
    <a:srgbClr val="263900"/>
    <a:srgbClr val="054E7F"/>
    <a:srgbClr val="00425C"/>
    <a:srgbClr val="000000"/>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7" autoAdjust="0"/>
    <p:restoredTop sz="72384" autoAdjust="0"/>
  </p:normalViewPr>
  <p:slideViewPr>
    <p:cSldViewPr snapToGrid="0" snapToObjects="1">
      <p:cViewPr varScale="1">
        <p:scale>
          <a:sx n="78" d="100"/>
          <a:sy n="78" d="100"/>
        </p:scale>
        <p:origin x="-1808" y="-112"/>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36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tags" Target="tags/tag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2/01/16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2/01/16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Adobe Marketing Cloud consists of 8 comprehensive and integrated solutions. This is where the execution happens:</a:t>
            </a:r>
          </a:p>
          <a:p>
            <a:pPr lvl="0"/>
            <a:r>
              <a:rPr lang="en-US" sz="1200" i="1" kern="1200" dirty="0" smtClean="0">
                <a:solidFill>
                  <a:schemeClr val="tx1"/>
                </a:solidFill>
                <a:effectLst/>
                <a:latin typeface="+mn-lt"/>
                <a:ea typeface="+mn-ea"/>
                <a:cs typeface="+mn-cs"/>
              </a:rPr>
              <a:t>Adobe Analytics—</a:t>
            </a:r>
            <a:r>
              <a:rPr lang="en-US" sz="1200" kern="1200" dirty="0" smtClean="0">
                <a:solidFill>
                  <a:schemeClr val="tx1"/>
                </a:solidFill>
                <a:effectLst/>
                <a:latin typeface="+mn-lt"/>
                <a:ea typeface="+mn-ea"/>
                <a:cs typeface="+mn-cs"/>
              </a:rPr>
              <a:t>Get real-time analytics across online and offline channels to continuously improve the performance of marketing activities.</a:t>
            </a:r>
          </a:p>
          <a:p>
            <a:pPr lvl="0"/>
            <a:r>
              <a:rPr lang="en-US" sz="1200" i="1" kern="1200" dirty="0" smtClean="0">
                <a:solidFill>
                  <a:schemeClr val="tx1"/>
                </a:solidFill>
                <a:effectLst/>
                <a:latin typeface="+mn-lt"/>
                <a:ea typeface="+mn-ea"/>
                <a:cs typeface="+mn-cs"/>
              </a:rPr>
              <a:t>Adobe Experience Manager—</a:t>
            </a:r>
            <a:r>
              <a:rPr lang="en-US" sz="1200" kern="1200" dirty="0" smtClean="0">
                <a:solidFill>
                  <a:schemeClr val="tx1"/>
                </a:solidFill>
                <a:effectLst/>
                <a:latin typeface="+mn-lt"/>
                <a:ea typeface="+mn-ea"/>
                <a:cs typeface="+mn-cs"/>
              </a:rPr>
              <a:t>Organize, manage, and deliver creative assets and other content across digital marketing channels.</a:t>
            </a:r>
          </a:p>
          <a:p>
            <a:pPr lvl="0"/>
            <a:r>
              <a:rPr lang="en-US" sz="1200" i="1" kern="1200" dirty="0" smtClean="0">
                <a:solidFill>
                  <a:schemeClr val="tx1"/>
                </a:solidFill>
                <a:effectLst/>
                <a:latin typeface="+mn-lt"/>
                <a:ea typeface="+mn-ea"/>
                <a:cs typeface="+mn-cs"/>
              </a:rPr>
              <a:t>Adobe Campaign—</a:t>
            </a:r>
            <a:r>
              <a:rPr lang="en-US" sz="1200" kern="1200" dirty="0" smtClean="0">
                <a:solidFill>
                  <a:schemeClr val="tx1"/>
                </a:solidFill>
                <a:effectLst/>
                <a:latin typeface="+mn-lt"/>
                <a:ea typeface="+mn-ea"/>
                <a:cs typeface="+mn-cs"/>
              </a:rPr>
              <a:t>Plan and execute orchestrated campaigns across all channels.</a:t>
            </a:r>
          </a:p>
          <a:p>
            <a:pPr lvl="0"/>
            <a:r>
              <a:rPr lang="en-US" sz="1200" i="1" kern="1200" dirty="0" smtClean="0">
                <a:solidFill>
                  <a:schemeClr val="tx1"/>
                </a:solidFill>
                <a:effectLst/>
                <a:latin typeface="+mn-lt"/>
                <a:ea typeface="+mn-ea"/>
                <a:cs typeface="+mn-cs"/>
              </a:rPr>
              <a:t>Adobe Target—</a:t>
            </a:r>
            <a:r>
              <a:rPr lang="en-US" sz="1200" kern="1200" dirty="0" smtClean="0">
                <a:solidFill>
                  <a:schemeClr val="tx1"/>
                </a:solidFill>
                <a:effectLst/>
                <a:latin typeface="+mn-lt"/>
                <a:ea typeface="+mn-ea"/>
                <a:cs typeface="+mn-cs"/>
              </a:rPr>
              <a:t>Test and target digital experiences to maximize business results.</a:t>
            </a:r>
          </a:p>
          <a:p>
            <a:pPr lvl="0"/>
            <a:r>
              <a:rPr lang="en-US" sz="1200" i="1" kern="1200" dirty="0" smtClean="0">
                <a:solidFill>
                  <a:schemeClr val="tx1"/>
                </a:solidFill>
                <a:effectLst/>
                <a:latin typeface="+mn-lt"/>
                <a:ea typeface="+mn-ea"/>
                <a:cs typeface="+mn-cs"/>
              </a:rPr>
              <a:t>Adobe Media Optimizer—</a:t>
            </a:r>
            <a:r>
              <a:rPr lang="en-US" sz="1200" kern="1200" dirty="0" smtClean="0">
                <a:solidFill>
                  <a:schemeClr val="tx1"/>
                </a:solidFill>
                <a:effectLst/>
                <a:latin typeface="+mn-lt"/>
                <a:ea typeface="+mn-ea"/>
                <a:cs typeface="+mn-cs"/>
              </a:rPr>
              <a:t>Manage, forecast, and optimize your media mix to deliver peak return on your spend.</a:t>
            </a:r>
          </a:p>
          <a:p>
            <a:pPr lvl="0"/>
            <a:r>
              <a:rPr lang="en-US" sz="1200" i="1" kern="1200" dirty="0" smtClean="0">
                <a:solidFill>
                  <a:schemeClr val="tx1"/>
                </a:solidFill>
                <a:effectLst/>
                <a:latin typeface="+mn-lt"/>
                <a:ea typeface="+mn-ea"/>
                <a:cs typeface="+mn-cs"/>
              </a:rPr>
              <a:t>Adobe Social—</a:t>
            </a:r>
            <a:r>
              <a:rPr lang="en-US" sz="1200" kern="1200" dirty="0" smtClean="0">
                <a:solidFill>
                  <a:schemeClr val="tx1"/>
                </a:solidFill>
                <a:effectLst/>
                <a:latin typeface="+mn-lt"/>
                <a:ea typeface="+mn-ea"/>
                <a:cs typeface="+mn-cs"/>
              </a:rPr>
              <a:t>Manage social marketing with a comprehensive platform that enables social listening, publishing, and analytics.</a:t>
            </a:r>
          </a:p>
          <a:p>
            <a:pPr lvl="0"/>
            <a:r>
              <a:rPr lang="en-US" sz="1200" kern="1200" dirty="0" smtClean="0">
                <a:solidFill>
                  <a:schemeClr val="tx1"/>
                </a:solidFill>
                <a:effectLst/>
                <a:latin typeface="+mn-lt"/>
                <a:ea typeface="+mn-ea"/>
                <a:cs typeface="+mn-cs"/>
              </a:rPr>
              <a:t>Adobe Primetime--Engage viewers across devices and deliver targeted ads independent of platform or device. </a:t>
            </a:r>
          </a:p>
          <a:p>
            <a:r>
              <a:rPr lang="en-US" sz="1200" b="0" kern="1200" dirty="0" smtClean="0">
                <a:solidFill>
                  <a:schemeClr val="tx1"/>
                </a:solidFill>
                <a:effectLst/>
                <a:latin typeface="+mn-lt"/>
                <a:ea typeface="+mn-ea"/>
                <a:cs typeface="+mn-cs"/>
              </a:rPr>
              <a:t>Audience Manager</a:t>
            </a:r>
            <a:r>
              <a:rPr lang="en-US" sz="1200" kern="1200" dirty="0" smtClean="0">
                <a:solidFill>
                  <a:schemeClr val="tx1"/>
                </a:solidFill>
                <a:effectLst/>
                <a:latin typeface="+mn-lt"/>
                <a:ea typeface="+mn-ea"/>
                <a:cs typeface="+mn-cs"/>
              </a:rPr>
              <a:t> – </a:t>
            </a:r>
            <a:r>
              <a:rPr lang="en-US" sz="1200" kern="1200" dirty="0" smtClean="0">
                <a:solidFill>
                  <a:schemeClr val="tx1"/>
                </a:solidFill>
                <a:latin typeface="+mn-lt"/>
                <a:ea typeface="+mn-ea"/>
                <a:cs typeface="+mn-cs"/>
              </a:rPr>
              <a:t>Identity Management.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Activation,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Cross Device Measurement,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Marketplace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Audience Optimization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above and beyond best in class individual solutions, once you own any part of Adobe Marketing Cloud, you get the secret integrated sauce.</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Adobe Marketing Cloud Core Services—</a:t>
            </a:r>
            <a:r>
              <a:rPr lang="en-US" sz="1200" kern="1200" dirty="0" smtClean="0">
                <a:solidFill>
                  <a:schemeClr val="tx1"/>
                </a:solidFill>
                <a:effectLst/>
                <a:latin typeface="+mn-lt"/>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Okay, now let’s see how what we’re talking about today fits into this framework . .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9914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Why Cortex</a:t>
            </a:r>
          </a:p>
          <a:p>
            <a:r>
              <a:rPr lang="en-US" dirty="0" smtClean="0"/>
              <a:t>(Level 3 - This is the </a:t>
            </a:r>
            <a:r>
              <a:rPr lang="en-US" b="1" dirty="0" smtClean="0"/>
              <a:t>Richardson Maturity Model</a:t>
            </a:r>
            <a:r>
              <a:rPr lang="en-US" dirty="0" smtClean="0"/>
              <a:t>, which reflects the different levels of REST as defined in Roy Fielding’s Dissertation on REST (http://</a:t>
            </a:r>
            <a:r>
              <a:rPr lang="en-US" dirty="0" err="1" smtClean="0"/>
              <a:t>www.ics.uci.edu</a:t>
            </a:r>
            <a:r>
              <a:rPr lang="en-US" dirty="0" smtClean="0"/>
              <a:t>/~fielding/pubs/dissertation/</a:t>
            </a:r>
            <a:r>
              <a:rPr lang="en-US" dirty="0" err="1" smtClean="0"/>
              <a:t>top.htm</a:t>
            </a:r>
            <a:r>
              <a:rPr lang="en-US" dirty="0" smtClean="0"/>
              <a:t>))</a:t>
            </a:r>
          </a:p>
          <a:p>
            <a:endParaRPr lang="en-US" dirty="0" smtClean="0"/>
          </a:p>
          <a:p>
            <a:pPr marL="0" indent="0">
              <a:buNone/>
            </a:pPr>
            <a:r>
              <a:rPr lang="en-US" sz="2000" b="1" dirty="0" smtClean="0">
                <a:solidFill>
                  <a:schemeClr val="tx2"/>
                </a:solidFill>
                <a:latin typeface="Helvetica Neue"/>
                <a:cs typeface="Helvetica Neue"/>
              </a:rPr>
              <a:t>Stateless</a:t>
            </a:r>
            <a:endParaRPr lang="en-US" sz="2400" b="1" dirty="0" smtClean="0">
              <a:solidFill>
                <a:schemeClr val="tx2"/>
              </a:solidFill>
              <a:latin typeface="Helvetica Neue"/>
              <a:cs typeface="Helvetica Neue"/>
            </a:endParaRPr>
          </a:p>
          <a:p>
            <a:pPr lvl="1">
              <a:buFont typeface="Arial"/>
              <a:buChar char="•"/>
            </a:pPr>
            <a:r>
              <a:rPr lang="en-US" sz="1800" dirty="0" smtClean="0">
                <a:solidFill>
                  <a:schemeClr val="tx2"/>
                </a:solidFill>
              </a:rPr>
              <a:t>Simplified deployments and scalability</a:t>
            </a:r>
          </a:p>
          <a:p>
            <a:pPr lvl="1">
              <a:buFont typeface="Arial"/>
              <a:buChar char="•"/>
            </a:pPr>
            <a:r>
              <a:rPr lang="en-US" sz="1800" dirty="0" smtClean="0">
                <a:solidFill>
                  <a:schemeClr val="tx2"/>
                </a:solidFill>
              </a:rPr>
              <a:t>Minimize session and client-side commerce state – simpler architecture</a:t>
            </a:r>
          </a:p>
          <a:p>
            <a:pPr lvl="1">
              <a:buFont typeface="Arial"/>
              <a:buChar char="•"/>
            </a:pPr>
            <a:r>
              <a:rPr lang="en-US" sz="1800" dirty="0" smtClean="0">
                <a:solidFill>
                  <a:schemeClr val="tx2"/>
                </a:solidFill>
              </a:rPr>
              <a:t>Single source of commerce truth – isolate all business rules</a:t>
            </a:r>
          </a:p>
          <a:p>
            <a:pPr marL="0" indent="0"/>
            <a:r>
              <a:rPr lang="en-US" sz="2000" b="1" dirty="0" smtClean="0">
                <a:solidFill>
                  <a:schemeClr val="tx2"/>
                </a:solidFill>
                <a:latin typeface="Helvetica Neue"/>
                <a:cs typeface="Helvetica Neue"/>
              </a:rPr>
              <a:t>Stability</a:t>
            </a:r>
          </a:p>
          <a:p>
            <a:pPr lvl="1">
              <a:buFont typeface="Arial"/>
              <a:buChar char="•"/>
            </a:pPr>
            <a:r>
              <a:rPr lang="en-US" sz="1800" dirty="0" smtClean="0">
                <a:solidFill>
                  <a:schemeClr val="tx2"/>
                </a:solidFill>
              </a:rPr>
              <a:t>Link Relationships are stable, Endpoints may evolve</a:t>
            </a:r>
          </a:p>
          <a:p>
            <a:pPr lvl="1">
              <a:buFont typeface="Arial"/>
              <a:buChar char="•"/>
            </a:pPr>
            <a:r>
              <a:rPr lang="en-US" sz="1800" dirty="0" smtClean="0">
                <a:solidFill>
                  <a:schemeClr val="tx2"/>
                </a:solidFill>
              </a:rPr>
              <a:t>Support extensibility, </a:t>
            </a:r>
            <a:r>
              <a:rPr lang="en-US" sz="1800" dirty="0" err="1" smtClean="0">
                <a:solidFill>
                  <a:schemeClr val="tx2"/>
                </a:solidFill>
              </a:rPr>
              <a:t>composability</a:t>
            </a:r>
            <a:r>
              <a:rPr lang="en-US" sz="1800" dirty="0" smtClean="0">
                <a:solidFill>
                  <a:schemeClr val="tx2"/>
                </a:solidFill>
              </a:rPr>
              <a:t> and discoverability at the API level</a:t>
            </a:r>
            <a:endParaRPr lang="en-US" dirty="0" smtClean="0"/>
          </a:p>
          <a:p>
            <a:r>
              <a:rPr lang="en-US" sz="2000" b="1" dirty="0" smtClean="0">
                <a:solidFill>
                  <a:schemeClr val="tx2"/>
                </a:solidFill>
                <a:latin typeface="Helvetica Neue"/>
                <a:cs typeface="Helvetica Neue"/>
              </a:rPr>
              <a:t>Stability, Robustness, Longevity</a:t>
            </a:r>
          </a:p>
          <a:p>
            <a:pPr lvl="1">
              <a:buFont typeface="Arial"/>
              <a:buChar char="•"/>
            </a:pPr>
            <a:r>
              <a:rPr lang="en-CA" sz="1800" dirty="0" smtClean="0">
                <a:solidFill>
                  <a:schemeClr val="tx2"/>
                </a:solidFill>
              </a:rPr>
              <a:t>Support extensibility and discoverability at the API level</a:t>
            </a:r>
          </a:p>
          <a:p>
            <a:pPr lvl="1">
              <a:buFont typeface="Arial"/>
              <a:buChar char="•"/>
            </a:pPr>
            <a:r>
              <a:rPr lang="en-CA" sz="1800" dirty="0" smtClean="0">
                <a:solidFill>
                  <a:schemeClr val="tx2"/>
                </a:solidFill>
              </a:rPr>
              <a:t>API extension without breaking existing contracts and </a:t>
            </a:r>
            <a:r>
              <a:rPr lang="en-CA" sz="1800" dirty="0" err="1" smtClean="0">
                <a:solidFill>
                  <a:schemeClr val="tx2"/>
                </a:solidFill>
              </a:rPr>
              <a:t>touchpoints</a:t>
            </a:r>
            <a:endParaRPr lang="en-CA" sz="1800" dirty="0" smtClean="0">
              <a:solidFill>
                <a:schemeClr val="tx2"/>
              </a:solidFill>
            </a:endParaRPr>
          </a:p>
          <a:p>
            <a:pPr>
              <a:buFont typeface="Arial"/>
              <a:buChar char="•"/>
            </a:pPr>
            <a:endParaRPr lang="en-US" sz="1800" dirty="0" smtClean="0">
              <a:solidFill>
                <a:schemeClr val="tx2"/>
              </a:solidFill>
            </a:endParaRPr>
          </a:p>
          <a:p>
            <a:r>
              <a:rPr lang="en-CA" sz="2000" b="1" dirty="0" smtClean="0">
                <a:solidFill>
                  <a:schemeClr val="tx2"/>
                </a:solidFill>
                <a:latin typeface="Helvetica Neue"/>
                <a:cs typeface="Helvetica Neue"/>
              </a:rPr>
              <a:t>Development Model supports Low TCO</a:t>
            </a:r>
          </a:p>
          <a:p>
            <a:pPr lvl="1">
              <a:buFont typeface="Arial"/>
              <a:buChar char="•"/>
            </a:pPr>
            <a:r>
              <a:rPr lang="en-CA" sz="1800" dirty="0" smtClean="0">
                <a:solidFill>
                  <a:schemeClr val="tx2"/>
                </a:solidFill>
              </a:rPr>
              <a:t>Modularity and reuse of resources through </a:t>
            </a:r>
            <a:r>
              <a:rPr lang="en-CA" sz="1800" dirty="0" err="1" smtClean="0">
                <a:solidFill>
                  <a:schemeClr val="tx2"/>
                </a:solidFill>
              </a:rPr>
              <a:t>OSGi</a:t>
            </a:r>
            <a:endParaRPr lang="en-CA" sz="1800" dirty="0" smtClean="0">
              <a:solidFill>
                <a:schemeClr val="tx2"/>
              </a:solidFill>
            </a:endParaRPr>
          </a:p>
          <a:p>
            <a:pPr lvl="1">
              <a:buFont typeface="Arial"/>
              <a:buChar char="•"/>
            </a:pPr>
            <a:r>
              <a:rPr lang="en-CA" sz="1800" dirty="0" smtClean="0">
                <a:solidFill>
                  <a:schemeClr val="tx2"/>
                </a:solidFill>
              </a:rPr>
              <a:t>Patterns, patterns, patterns when consuming and implementing the API </a:t>
            </a:r>
          </a:p>
          <a:p>
            <a:pPr lvl="1">
              <a:buFont typeface="Arial"/>
              <a:buChar char="•"/>
            </a:pPr>
            <a:endParaRPr lang="en-CA" sz="1800" b="1" dirty="0" smtClean="0">
              <a:solidFill>
                <a:schemeClr val="tx2"/>
              </a:solidFill>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51</a:t>
            </a:fld>
            <a:endParaRPr lang="en-US"/>
          </a:p>
        </p:txBody>
      </p:sp>
    </p:spTree>
    <p:extLst>
      <p:ext uri="{BB962C8B-B14F-4D97-AF65-F5344CB8AC3E}">
        <p14:creationId xmlns:p14="http://schemas.microsoft.com/office/powerpoint/2010/main" val="208813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indent="-171450">
              <a:buFont typeface="Arial"/>
              <a:buChar char="•"/>
            </a:pPr>
            <a:r>
              <a:rPr lang="en-CA" b="1" baseline="0" dirty="0" smtClean="0"/>
              <a:t>Elastic Path Commerce for Adobe® Marketing Cloud </a:t>
            </a:r>
            <a:r>
              <a:rPr lang="en-CA" baseline="0" dirty="0" smtClean="0"/>
              <a:t>ships with </a:t>
            </a:r>
            <a:r>
              <a:rPr lang="en-CA" b="1" baseline="0" dirty="0" smtClean="0"/>
              <a:t>Core Commerce </a:t>
            </a:r>
            <a:r>
              <a:rPr lang="en-CA" b="0" baseline="0" dirty="0" smtClean="0"/>
              <a:t>(</a:t>
            </a:r>
            <a:r>
              <a:rPr lang="en-CA" baseline="0" dirty="0" smtClean="0"/>
              <a:t>services), the </a:t>
            </a:r>
            <a:r>
              <a:rPr lang="en-CA" b="1" baseline="0" dirty="0" smtClean="0"/>
              <a:t>Commerce Integration Platform</a:t>
            </a:r>
            <a:r>
              <a:rPr lang="en-CA" b="0" baseline="0" dirty="0" smtClean="0"/>
              <a:t>, and additional connectors, adaptors, and components that integrate core commerce services with functionality in </a:t>
            </a:r>
            <a:r>
              <a:rPr lang="en-CA" b="1" baseline="0" dirty="0" smtClean="0"/>
              <a:t>Adobe Experience Manager </a:t>
            </a:r>
            <a:r>
              <a:rPr lang="en-CA" b="0" baseline="0" dirty="0" smtClean="0"/>
              <a:t>(and by associated connection, other solutions in the Adobe Marketing Cloud).</a:t>
            </a:r>
            <a:endParaRPr lang="en-CA" b="1" baseline="0" dirty="0" smtClean="0"/>
          </a:p>
          <a:p>
            <a:pPr marL="171450" indent="-171450">
              <a:buFont typeface="Arial"/>
              <a:buChar char="•"/>
            </a:pPr>
            <a:endParaRPr lang="en-CA" b="1" baseline="0" dirty="0" smtClean="0"/>
          </a:p>
          <a:p>
            <a:pPr marL="171450" indent="-171450">
              <a:buFont typeface="Arial"/>
              <a:buChar char="•"/>
            </a:pPr>
            <a:r>
              <a:rPr lang="en-CA" b="1" baseline="0" dirty="0" smtClean="0"/>
              <a:t>Core Commerce (Commerce Engine) </a:t>
            </a:r>
            <a:r>
              <a:rPr lang="en-CA" baseline="0" dirty="0" smtClean="0"/>
              <a:t>includes capabilities that allow you to:</a:t>
            </a:r>
          </a:p>
          <a:p>
            <a:pPr marL="628650" lvl="1" indent="-171450">
              <a:buFont typeface="Arial"/>
              <a:buChar char="•"/>
            </a:pPr>
            <a:r>
              <a:rPr lang="en-CA" baseline="0" dirty="0" smtClean="0"/>
              <a:t>Monetize through cart &amp; checkout, and order fulfillment capabilities</a:t>
            </a:r>
          </a:p>
          <a:p>
            <a:pPr marL="628650" lvl="1" indent="-171450">
              <a:buFont typeface="Arial"/>
              <a:buChar char="•"/>
            </a:pPr>
            <a:r>
              <a:rPr lang="en-CA" baseline="0" dirty="0" smtClean="0"/>
              <a:t>Provide your product team tools to increase conversion through offer/</a:t>
            </a:r>
            <a:r>
              <a:rPr lang="en-CA" baseline="0" dirty="0" err="1" smtClean="0"/>
              <a:t>catalog</a:t>
            </a:r>
            <a:r>
              <a:rPr lang="en-CA" baseline="0" dirty="0" smtClean="0"/>
              <a:t> management, merchandising, pricing, promotions, and segmentation capabilities</a:t>
            </a:r>
          </a:p>
          <a:p>
            <a:pPr marL="628650" lvl="1" indent="-171450">
              <a:buFont typeface="Arial"/>
              <a:buChar char="•"/>
            </a:pPr>
            <a:r>
              <a:rPr lang="en-CA" baseline="0" dirty="0" smtClean="0"/>
              <a:t>Enhances the customer’s experience by providing search &amp; browse, customer care and customer profile capabilities</a:t>
            </a:r>
          </a:p>
          <a:p>
            <a:pPr marL="628650" lvl="1" indent="-171450">
              <a:buFont typeface="Arial"/>
              <a:buChar char="•"/>
            </a:pPr>
            <a:r>
              <a:rPr lang="en-CA" baseline="0" dirty="0" smtClean="0"/>
              <a:t>Provide your operations team with an administration and monitoring tool</a:t>
            </a:r>
          </a:p>
          <a:p>
            <a:pPr marL="628650" lvl="1" indent="-171450">
              <a:buFont typeface="Arial"/>
              <a:buChar char="•"/>
            </a:pPr>
            <a:endParaRPr lang="en-CA" baseline="0" dirty="0" smtClean="0"/>
          </a:p>
          <a:p>
            <a:pPr marL="171450" lvl="0" indent="-171450">
              <a:buFont typeface="Arial"/>
              <a:buChar char="•"/>
            </a:pPr>
            <a:r>
              <a:rPr lang="en-CA" b="1" baseline="0" dirty="0" smtClean="0"/>
              <a:t>Commerce Integration Platform (Cortex SDK) </a:t>
            </a:r>
            <a:r>
              <a:rPr lang="en-CA" baseline="0" dirty="0" smtClean="0"/>
              <a:t>includes capabilities that allow you to:</a:t>
            </a:r>
          </a:p>
          <a:p>
            <a:pPr marL="628650" lvl="1" indent="-171450">
              <a:buFont typeface="Arial"/>
              <a:buChar char="•"/>
            </a:pPr>
            <a:r>
              <a:rPr lang="en-CA" baseline="0" dirty="0" smtClean="0"/>
              <a:t>Easily integrate with downstream and backend systems through the Enterprise Integration Framework</a:t>
            </a:r>
          </a:p>
          <a:p>
            <a:pPr marL="628650" lvl="1" indent="-171450">
              <a:buFont typeface="Arial"/>
              <a:buChar char="•"/>
            </a:pPr>
            <a:r>
              <a:rPr lang="en-CA" baseline="0" dirty="0" smtClean="0"/>
              <a:t>Synchronize data between environments and systems using our Staging tools</a:t>
            </a:r>
          </a:p>
          <a:p>
            <a:pPr marL="628650" lvl="1" indent="-171450">
              <a:buFont typeface="Arial"/>
              <a:buChar char="•"/>
            </a:pPr>
            <a:r>
              <a:rPr lang="en-CA" baseline="0" dirty="0" smtClean="0"/>
              <a:t>Surface up core commerce and capabilities through one easy to understand hypermedia API and also provide the tooling to help you achieve this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CA" baseline="0" dirty="0" smtClean="0"/>
              <a:t>Authenticate with </a:t>
            </a:r>
            <a:r>
              <a:rPr lang="en-CA" baseline="0" dirty="0" err="1" smtClean="0"/>
              <a:t>OAuth</a:t>
            </a:r>
            <a:endParaRPr lang="en-CA" baseline="0" dirty="0" smtClean="0"/>
          </a:p>
          <a:p>
            <a:pPr marL="628650" lvl="1" indent="-171450">
              <a:buFont typeface="Arial"/>
              <a:buChar char="•"/>
            </a:pPr>
            <a:endParaRPr lang="en-CA" baseline="0" dirty="0" smtClean="0"/>
          </a:p>
          <a:p>
            <a:pPr marL="0" lvl="0" indent="0">
              <a:buFont typeface="Arial"/>
              <a:buNone/>
            </a:pPr>
            <a:endParaRPr lang="en-CA" baseline="0" dirty="0" smtClean="0"/>
          </a:p>
          <a:p>
            <a:pPr marL="171450" lvl="0" indent="-171450">
              <a:buFont typeface="Arial"/>
              <a:buChar char="•"/>
            </a:pPr>
            <a:r>
              <a:rPr lang="en-CA" baseline="0" dirty="0" smtClean="0"/>
              <a:t>Elastic Path also offers </a:t>
            </a:r>
            <a:r>
              <a:rPr lang="en-CA" b="1" baseline="0" dirty="0" smtClean="0"/>
              <a:t>Extended Commerce </a:t>
            </a:r>
            <a:r>
              <a:rPr lang="en-CA" baseline="0" dirty="0" smtClean="0"/>
              <a:t>(solutions)</a:t>
            </a:r>
          </a:p>
          <a:p>
            <a:pPr marL="171450" lvl="0" indent="-171450">
              <a:buFont typeface="Arial"/>
              <a:buChar char="•"/>
            </a:pPr>
            <a:endParaRPr lang="en-CA" baseline="0" dirty="0" smtClean="0"/>
          </a:p>
          <a:p>
            <a:pPr marL="628650" lvl="1" indent="-171450">
              <a:buFont typeface="Arial"/>
              <a:buChar char="•"/>
            </a:pPr>
            <a:r>
              <a:rPr lang="en-CA" b="1" baseline="0" dirty="0" smtClean="0"/>
              <a:t>Managed cloud (by </a:t>
            </a:r>
            <a:r>
              <a:rPr lang="en-CA" b="1" baseline="0" dirty="0" err="1" smtClean="0"/>
              <a:t>Rackspace</a:t>
            </a:r>
            <a:r>
              <a:rPr lang="en-CA" b="1" baseline="0" dirty="0" smtClean="0"/>
              <a:t>®) </a:t>
            </a:r>
            <a:r>
              <a:rPr lang="en-CA" baseline="0" dirty="0" smtClean="0"/>
              <a:t>– an add-on providing managed hosting, and hosting options to power your website. </a:t>
            </a:r>
            <a:r>
              <a:rPr lang="en-CA" i="1" baseline="0" dirty="0" smtClean="0"/>
              <a:t>Other providers may be available.</a:t>
            </a:r>
          </a:p>
          <a:p>
            <a:pPr marL="628650" lvl="1" indent="-171450">
              <a:buFont typeface="Arial"/>
              <a:buChar char="•"/>
            </a:pPr>
            <a:r>
              <a:rPr lang="en-CA" b="1" baseline="0" dirty="0" smtClean="0"/>
              <a:t>Subscriptions (by Aria™) </a:t>
            </a:r>
            <a:r>
              <a:rPr lang="en-CA" baseline="0" dirty="0" smtClean="0"/>
              <a:t>– an add-on providing complex subscriptions and recurring billing capabilities for enterprises with mature requirements in this area. </a:t>
            </a:r>
            <a:r>
              <a:rPr lang="en-CA" i="1" baseline="0" dirty="0" smtClean="0"/>
              <a:t>Other providers may be available.</a:t>
            </a:r>
            <a:endParaRPr lang="en-CA" baseline="0" dirty="0" smtClean="0"/>
          </a:p>
          <a:p>
            <a:pPr marL="628650" lvl="1" indent="-171450">
              <a:buFont typeface="Arial"/>
              <a:buChar char="•"/>
            </a:pPr>
            <a:r>
              <a:rPr lang="en-CA" b="1" baseline="0" dirty="0" smtClean="0"/>
              <a:t>PIM by Agility® </a:t>
            </a:r>
            <a:r>
              <a:rPr lang="en-CA" baseline="0" dirty="0" smtClean="0"/>
              <a:t>– an add-on providing PIM capabilities for your enterprise. The solution provides onboarding, enrichment approval and syndication of product marketing information for all channels, and touch points</a:t>
            </a:r>
          </a:p>
          <a:p>
            <a:pPr marL="628650" lvl="1" indent="-171450">
              <a:buFont typeface="Arial"/>
              <a:buChar char="•"/>
            </a:pPr>
            <a:r>
              <a:rPr lang="en-CA" b="1" baseline="0" dirty="0" smtClean="0"/>
              <a:t>OMS by Jagged Peak® </a:t>
            </a:r>
            <a:r>
              <a:rPr lang="en-CA" baseline="0" dirty="0" smtClean="0"/>
              <a:t>– an add-on providing OMS capabilities for your enterprise. The solution provides software and services that enhance the scalability, flexibility, and profitability of </a:t>
            </a:r>
            <a:r>
              <a:rPr lang="en-CA" baseline="0" dirty="0" err="1" smtClean="0"/>
              <a:t>omnichannel</a:t>
            </a:r>
            <a:r>
              <a:rPr lang="en-CA" baseline="0" dirty="0" smtClean="0"/>
              <a:t> businesses</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52</a:t>
            </a:fld>
            <a:endParaRPr lang="en-US"/>
          </a:p>
        </p:txBody>
      </p:sp>
    </p:spTree>
    <p:extLst>
      <p:ext uri="{BB962C8B-B14F-4D97-AF65-F5344CB8AC3E}">
        <p14:creationId xmlns:p14="http://schemas.microsoft.com/office/powerpoint/2010/main" val="47696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solidFill>
                  <a:schemeClr val="tx1">
                    <a:lumMod val="75000"/>
                    <a:lumOff val="25000"/>
                  </a:schemeClr>
                </a:solidFill>
              </a:rPr>
              <a:t>Hypermedia As The Engine Of Application State  (HATEOAS)</a:t>
            </a:r>
          </a:p>
          <a:p>
            <a:pPr marL="0" indent="0">
              <a:buNone/>
            </a:pPr>
            <a:r>
              <a:rPr lang="en-US" sz="1200" dirty="0" smtClean="0">
                <a:solidFill>
                  <a:srgbClr val="7F7F7F"/>
                </a:solidFill>
              </a:rPr>
              <a:t>Developers know three things:</a:t>
            </a:r>
          </a:p>
          <a:p>
            <a:pPr marL="0" indent="0">
              <a:buNone/>
            </a:pPr>
            <a:endParaRPr lang="en-US" sz="1200" dirty="0" smtClean="0">
              <a:solidFill>
                <a:srgbClr val="7F7F7F"/>
              </a:solidFill>
            </a:endParaRPr>
          </a:p>
          <a:p>
            <a:pPr marL="685680" indent="-685680">
              <a:buFont typeface="+mj-lt"/>
              <a:buAutoNum type="arabicPeriod"/>
            </a:pPr>
            <a:r>
              <a:rPr lang="en-US" sz="1200" dirty="0" smtClean="0">
                <a:solidFill>
                  <a:srgbClr val="3BB9FF"/>
                </a:solidFill>
              </a:rPr>
              <a:t>Root URL</a:t>
            </a:r>
          </a:p>
          <a:p>
            <a:pPr marL="685680" indent="-685680">
              <a:buFont typeface="+mj-lt"/>
              <a:buAutoNum type="arabicPeriod"/>
            </a:pPr>
            <a:r>
              <a:rPr lang="en-US" sz="1200" dirty="0" smtClean="0">
                <a:solidFill>
                  <a:srgbClr val="3BB9FF"/>
                </a:solidFill>
              </a:rPr>
              <a:t>Content-types of the resources</a:t>
            </a:r>
          </a:p>
          <a:p>
            <a:pPr marL="685680" indent="-685680">
              <a:buFont typeface="+mj-lt"/>
              <a:buAutoNum type="arabicPeriod"/>
            </a:pPr>
            <a:r>
              <a:rPr lang="en-US" sz="1200" dirty="0" smtClean="0">
                <a:solidFill>
                  <a:srgbClr val="3BB9FF"/>
                </a:solidFill>
              </a:rPr>
              <a:t>Relationships between resources</a:t>
            </a:r>
          </a:p>
          <a:p>
            <a:pPr marL="0" indent="0">
              <a:buNone/>
            </a:pPr>
            <a:endParaRPr lang="en-US" sz="1200" dirty="0" smtClean="0">
              <a:solidFill>
                <a:srgbClr val="1F497D"/>
              </a:solidFill>
            </a:endParaRPr>
          </a:p>
          <a:p>
            <a:pPr marL="0" indent="0">
              <a:buNone/>
            </a:pPr>
            <a:r>
              <a:rPr lang="en-US" sz="1200" dirty="0" smtClean="0">
                <a:solidFill>
                  <a:schemeClr val="tx1">
                    <a:lumMod val="75000"/>
                    <a:lumOff val="25000"/>
                  </a:schemeClr>
                </a:solidFill>
              </a:rPr>
              <a:t>Developers </a:t>
            </a:r>
            <a:r>
              <a:rPr lang="en-US" sz="1200" b="1" dirty="0" smtClean="0">
                <a:solidFill>
                  <a:schemeClr val="tx1">
                    <a:lumMod val="75000"/>
                    <a:lumOff val="25000"/>
                  </a:schemeClr>
                </a:solidFill>
              </a:rPr>
              <a:t>do not need to know </a:t>
            </a:r>
            <a:r>
              <a:rPr lang="en-US" sz="1200" dirty="0" smtClean="0">
                <a:solidFill>
                  <a:schemeClr val="tx1">
                    <a:lumMod val="75000"/>
                    <a:lumOff val="25000"/>
                  </a:schemeClr>
                </a:solidFill>
              </a:rPr>
              <a:t>the URLs</a:t>
            </a:r>
          </a:p>
          <a:p>
            <a:endParaRPr lang="en-US" sz="1200" b="1" i="1" dirty="0" smtClean="0">
              <a:solidFill>
                <a:schemeClr val="tx1">
                  <a:lumMod val="75000"/>
                  <a:lumOff val="25000"/>
                </a:schemeClr>
              </a:solidFill>
            </a:endParaRPr>
          </a:p>
          <a:p>
            <a:r>
              <a:rPr lang="en-US" b="1" dirty="0" smtClean="0"/>
              <a:t>Cortex adds the</a:t>
            </a:r>
            <a:r>
              <a:rPr lang="en-US" b="1" baseline="0" dirty="0" smtClean="0"/>
              <a:t> following hypermedia controls to level 3 REST:</a:t>
            </a:r>
          </a:p>
          <a:p>
            <a:endParaRPr lang="en-US" baseline="0" dirty="0" smtClean="0"/>
          </a:p>
          <a:p>
            <a:pPr marL="171450" indent="-171450">
              <a:buFont typeface="Arial"/>
              <a:buChar char="•"/>
            </a:pPr>
            <a:r>
              <a:rPr lang="en-US" baseline="0" dirty="0" smtClean="0"/>
              <a:t>Forms</a:t>
            </a:r>
          </a:p>
          <a:p>
            <a:pPr marL="171450" indent="-171450">
              <a:buFont typeface="Arial"/>
              <a:buChar char="•"/>
            </a:pPr>
            <a:r>
              <a:rPr lang="en-US" baseline="0" dirty="0" smtClean="0"/>
              <a:t>Zoom</a:t>
            </a:r>
          </a:p>
          <a:p>
            <a:pPr marL="171450" indent="-171450">
              <a:buFont typeface="Arial"/>
              <a:buChar char="•"/>
            </a:pPr>
            <a:r>
              <a:rPr lang="en-US" baseline="0" dirty="0" smtClean="0"/>
              <a:t>Selectors</a:t>
            </a:r>
          </a:p>
          <a:p>
            <a:pPr marL="171450" indent="-171450">
              <a:buFont typeface="Arial"/>
              <a:buChar char="•"/>
            </a:pPr>
            <a:r>
              <a:rPr lang="en-US" baseline="0" dirty="0" err="1" smtClean="0"/>
              <a:t>NeedInfo</a:t>
            </a:r>
            <a:endParaRPr lang="en-US" dirty="0"/>
          </a:p>
        </p:txBody>
      </p:sp>
      <p:sp>
        <p:nvSpPr>
          <p:cNvPr id="4" name="Slide Number Placeholder 3"/>
          <p:cNvSpPr>
            <a:spLocks noGrp="1"/>
          </p:cNvSpPr>
          <p:nvPr>
            <p:ph type="sldNum" sz="quarter" idx="10"/>
          </p:nvPr>
        </p:nvSpPr>
        <p:spPr/>
        <p:txBody>
          <a:bodyPr/>
          <a:lstStyle/>
          <a:p>
            <a:pPr>
              <a:defRPr/>
            </a:pPr>
            <a:fld id="{50DE22B1-9E6A-4945-9131-BE58C5666A8D}" type="slidenum">
              <a:rPr lang="en-US" smtClean="0"/>
              <a:pPr>
                <a:defRPr/>
              </a:pPr>
              <a:t>53</a:t>
            </a:fld>
            <a:endParaRPr lang="en-US" dirty="0"/>
          </a:p>
        </p:txBody>
      </p:sp>
    </p:spTree>
    <p:extLst>
      <p:ext uri="{BB962C8B-B14F-4D97-AF65-F5344CB8AC3E}">
        <p14:creationId xmlns:p14="http://schemas.microsoft.com/office/powerpoint/2010/main" val="1161723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r>
              <a:rPr lang="en-US" dirty="0" smtClean="0"/>
              <a:t>This list is not exhaustive, and does not include</a:t>
            </a:r>
            <a:r>
              <a:rPr lang="en-US" baseline="0" dirty="0" smtClean="0"/>
              <a:t> sub-resources.</a:t>
            </a:r>
          </a:p>
          <a:p>
            <a:endParaRPr lang="en-US" baseline="0" dirty="0" smtClean="0"/>
          </a:p>
          <a:p>
            <a:r>
              <a:rPr lang="en-US" b="1" baseline="0" dirty="0" smtClean="0"/>
              <a:t>SE Note: This would be a good point to demonstrate Cortex Studio </a:t>
            </a:r>
          </a:p>
          <a:p>
            <a:endParaRPr lang="en-US" b="1" baseline="0" dirty="0" smtClean="0"/>
          </a:p>
          <a:p>
            <a:pPr marL="171450" indent="-171450">
              <a:buFont typeface="Arial" panose="020B0604020202020204" pitchFamily="34" charset="0"/>
              <a:buChar char="•"/>
            </a:pPr>
            <a:r>
              <a:rPr lang="en-US" b="0" baseline="0" dirty="0" smtClean="0"/>
              <a:t>Illustrates the visibility of patterns and state changes</a:t>
            </a:r>
          </a:p>
        </p:txBody>
      </p:sp>
    </p:spTree>
    <p:extLst>
      <p:ext uri="{BB962C8B-B14F-4D97-AF65-F5344CB8AC3E}">
        <p14:creationId xmlns:p14="http://schemas.microsoft.com/office/powerpoint/2010/main" val="2214802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63</a:t>
            </a:fld>
            <a:endParaRPr lang="en-US"/>
          </a:p>
        </p:txBody>
      </p:sp>
    </p:spTree>
    <p:extLst>
      <p:ext uri="{BB962C8B-B14F-4D97-AF65-F5344CB8AC3E}">
        <p14:creationId xmlns:p14="http://schemas.microsoft.com/office/powerpoint/2010/main" val="332433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77875"/>
            <a:ext cx="12188825" cy="5664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chemeClr val="tx1">
                  <a:lumMod val="85000"/>
                  <a:lumOff val="15000"/>
                </a:schemeClr>
              </a:solidFill>
              <a:latin typeface="+mn-lt"/>
              <a:ea typeface="ＭＳ Ｐゴシック" pitchFamily="-111" charset="-128"/>
              <a:cs typeface="+mn-cs"/>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149456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White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Footer Text</a:t>
            </a:r>
            <a:endParaRPr lang="en-US"/>
          </a:p>
        </p:txBody>
      </p:sp>
    </p:spTree>
    <p:extLst>
      <p:ext uri="{BB962C8B-B14F-4D97-AF65-F5344CB8AC3E}">
        <p14:creationId xmlns:p14="http://schemas.microsoft.com/office/powerpoint/2010/main" val="3049079738"/>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pPr/>
              <a:t>2/01/16</a:t>
            </a:fld>
            <a:endParaRPr lang="en-US" dirty="0"/>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492316"/>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45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7" cy="6856283"/>
          </a:xfrm>
          <a:prstGeom prst="rect">
            <a:avLst/>
          </a:prstGeom>
        </p:spPr>
      </p:pic>
      <p:sp>
        <p:nvSpPr>
          <p:cNvPr id="14" name="Rectangle 13"/>
          <p:cNvSpPr/>
          <p:nvPr userDrawn="1"/>
        </p:nvSpPr>
        <p:spPr>
          <a:xfrm>
            <a:off x="0" y="1303019"/>
            <a:ext cx="12188825" cy="1991723"/>
          </a:xfrm>
          <a:prstGeom prst="rect">
            <a:avLst/>
          </a:prstGeom>
          <a:gradFill>
            <a:gsLst>
              <a:gs pos="0">
                <a:schemeClr val="tx1">
                  <a:alpha val="74000"/>
                </a:schemeClr>
              </a:gs>
              <a:gs pos="100000">
                <a:schemeClr val="tx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5014" y="1734458"/>
            <a:ext cx="2624175" cy="2027772"/>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442076"/>
          </a:xfrm>
          <a:prstGeom prst="rect">
            <a:avLst/>
          </a:prstGeom>
        </p:spPr>
      </p:pic>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442076"/>
          </a:xfrm>
          <a:prstGeom prst="rect">
            <a:avLst/>
          </a:prstGeom>
          <a:noFill/>
          <a:ln>
            <a:noFill/>
          </a:ln>
        </p:spPr>
      </p:pic>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6"/>
          <p:cNvSpPr/>
          <p:nvPr userDrawn="1"/>
        </p:nvSpPr>
        <p:spPr>
          <a:xfrm>
            <a:off x="1420586" y="1366157"/>
            <a:ext cx="9367157" cy="345621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Ref idx="1002">
        <a:schemeClr val="bg1"/>
      </p:bgRef>
    </p:bg>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6"/>
          <p:cNvSpPr/>
          <p:nvPr userDrawn="1"/>
        </p:nvSpPr>
        <p:spPr>
          <a:xfrm>
            <a:off x="0" y="2981243"/>
            <a:ext cx="12188825" cy="34684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06682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10" name="Picture 9" descr="ppt_background_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Title 1"/>
          <p:cNvSpPr>
            <a:spLocks noGrp="1"/>
          </p:cNvSpPr>
          <p:nvPr>
            <p:ph type="title"/>
          </p:nvPr>
        </p:nvSpPr>
        <p:spPr>
          <a:xfrm>
            <a:off x="304721" y="184150"/>
            <a:ext cx="11579384" cy="411162"/>
          </a:xfrm>
        </p:spPr>
        <p:txBody>
          <a:bodyPr/>
          <a:lstStyle/>
          <a:p>
            <a:r>
              <a:rPr lang="en-US" smtClean="0"/>
              <a:t>Click to edit Master title style</a:t>
            </a:r>
            <a:endParaRPr lang="en-US"/>
          </a:p>
        </p:txBody>
      </p:sp>
    </p:spTree>
    <p:extLst>
      <p:ext uri="{BB962C8B-B14F-4D97-AF65-F5344CB8AC3E}">
        <p14:creationId xmlns:p14="http://schemas.microsoft.com/office/powerpoint/2010/main" val="156553018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ppt_backgroun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Title 1"/>
          <p:cNvSpPr>
            <a:spLocks noGrp="1"/>
          </p:cNvSpPr>
          <p:nvPr>
            <p:ph type="title"/>
          </p:nvPr>
        </p:nvSpPr>
        <p:spPr>
          <a:xfrm>
            <a:off x="304721" y="184150"/>
            <a:ext cx="11579384" cy="411162"/>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320068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2/01/16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2/01/16</a:t>
            </a:fld>
            <a:endParaRPr lang="en-US" dirty="0"/>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pic>
        <p:nvPicPr>
          <p:cNvPr id="11" name="Picture 10"/>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7" r:id="rId2"/>
    <p:sldLayoutId id="2147483674" r:id="rId3"/>
    <p:sldLayoutId id="2147483675" r:id="rId4"/>
    <p:sldLayoutId id="2147483681" r:id="rId5"/>
    <p:sldLayoutId id="2147483679" r:id="rId6"/>
    <p:sldLayoutId id="2147483680" r:id="rId7"/>
    <p:sldLayoutId id="2147483658" r:id="rId8"/>
    <p:sldLayoutId id="2147483659" r:id="rId9"/>
    <p:sldLayoutId id="2147483676" r:id="rId10"/>
    <p:sldLayoutId id="2147483660" r:id="rId11"/>
    <p:sldLayoutId id="2147483661" r:id="rId12"/>
    <p:sldLayoutId id="2147483672" r:id="rId13"/>
    <p:sldLayoutId id="2147483682" r:id="rId14"/>
    <p:sldLayoutId id="2147483683" r:id="rId15"/>
    <p:sldLayoutId id="2147483684" r:id="rId16"/>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mailto:vivier@adobe.com"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4.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5.png"/><Relationship Id="rId5" Type="http://schemas.openxmlformats.org/officeDocument/2006/relationships/image" Target="../media/image54.png"/><Relationship Id="rId1" Type="http://schemas.openxmlformats.org/officeDocument/2006/relationships/tags" Target="../tags/tag2.xml"/><Relationship Id="rId2"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5.png"/><Relationship Id="rId1" Type="http://schemas.openxmlformats.org/officeDocument/2006/relationships/tags" Target="../tags/tag3.xml"/><Relationship Id="rId2"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hyperlink" Target="http://sitedocs.elasticpath.com/JavaDocs/aem/1.0.PREV/com/elasticpath/rest/client/CortexClientFactory.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s://cms-developers.elasticpath.com/6%20v1.2.0.PREV/Configuration/EP_AEM_OSGi_Configuration" TargetMode="External"/><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png"/><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docs.adobe.com/docs/en/cq/current/developing/java_api_reference.html" TargetMode="External"/><Relationship Id="rId4" Type="http://schemas.openxmlformats.org/officeDocument/2006/relationships/hyperlink" Target="https://docs.adobe.com/docs/en/cq/current/ecommerce/eCommerce-hybris.html" TargetMode="External"/><Relationship Id="rId5" Type="http://schemas.openxmlformats.org/officeDocument/2006/relationships/hyperlink" Target="https://docs.adobe.com/docs/en/cq/current/ecommerce/eCommerce-intershop.html" TargetMode="External"/><Relationship Id="rId6" Type="http://schemas.openxmlformats.org/officeDocument/2006/relationships/hyperlink" Target="https://docs.adobe.com/docs/en/cq/current/ecommerce/eCommerce-native.html" TargetMode="External"/><Relationship Id="rId7" Type="http://schemas.openxmlformats.org/officeDocument/2006/relationships/hyperlink" Target="http://docs.adobe.com/docs/en/cq/current/javadoc/index.html" TargetMode="External"/><Relationship Id="rId8" Type="http://schemas.openxmlformats.org/officeDocument/2006/relationships/hyperlink" Target="http://www.elasticpath.com/adobe-ecommerce" TargetMode="External"/><Relationship Id="rId9" Type="http://schemas.openxmlformats.org/officeDocument/2006/relationships/hyperlink" Target="https://developers.elasticpath.com/" TargetMode="External"/><Relationship Id="rId10" Type="http://schemas.openxmlformats.org/officeDocument/2006/relationships/hyperlink" Target="https://github.com/Adobe-Marketing-Cloud/aem-commerce-framework-extensions" TargetMode="External"/><Relationship Id="rId1" Type="http://schemas.openxmlformats.org/officeDocument/2006/relationships/slideLayout" Target="../slideLayouts/slideLayout10.xml"/><Relationship Id="rId2" Type="http://schemas.openxmlformats.org/officeDocument/2006/relationships/hyperlink" Target="https://docs.adobe.com/docs/en/cq/current/ecommerce/eCommerce-framework.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mailto:vivier@adobe.com" TargetMode="External"/><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a:t>
            </a:fld>
            <a:endParaRPr lang="en-US" dirty="0"/>
          </a:p>
        </p:txBody>
      </p:sp>
      <p:sp>
        <p:nvSpPr>
          <p:cNvPr id="2" name="Rectangle 1"/>
          <p:cNvSpPr/>
          <p:nvPr/>
        </p:nvSpPr>
        <p:spPr>
          <a:xfrm>
            <a:off x="4777386" y="4540385"/>
            <a:ext cx="2634054" cy="415498"/>
          </a:xfrm>
          <a:prstGeom prst="rect">
            <a:avLst/>
          </a:prstGeom>
        </p:spPr>
        <p:txBody>
          <a:bodyPr wrap="none">
            <a:spAutoFit/>
          </a:bodyPr>
          <a:lstStyle/>
          <a:p>
            <a:pPr algn="ctr">
              <a:lnSpc>
                <a:spcPct val="120000"/>
              </a:lnSpc>
            </a:pPr>
            <a:r>
              <a:rPr lang="en-US" dirty="0" smtClean="0">
                <a:solidFill>
                  <a:schemeClr val="bg1"/>
                </a:solidFill>
                <a:latin typeface="Adobe Clean SemiLight"/>
                <a:cs typeface="Adobe Clean SemiLight"/>
              </a:rPr>
              <a:t>Twitter </a:t>
            </a:r>
            <a:r>
              <a:rPr lang="en-US" dirty="0">
                <a:solidFill>
                  <a:schemeClr val="bg1"/>
                </a:solidFill>
                <a:latin typeface="Adobe Clean SemiLight"/>
                <a:cs typeface="Adobe Clean SemiLight"/>
              </a:rPr>
              <a:t>: </a:t>
            </a:r>
            <a:r>
              <a:rPr lang="en-US" b="1" dirty="0">
                <a:solidFill>
                  <a:schemeClr val="bg1"/>
                </a:solidFill>
              </a:rPr>
              <a:t>#</a:t>
            </a:r>
            <a:r>
              <a:rPr lang="en-US" b="1" dirty="0" err="1">
                <a:solidFill>
                  <a:schemeClr val="bg1"/>
                </a:solidFill>
              </a:rPr>
              <a:t>AdobeSummit</a:t>
            </a:r>
            <a:endParaRPr lang="en-US" dirty="0">
              <a:solidFill>
                <a:schemeClr val="bg1"/>
              </a:solidFill>
              <a:latin typeface="Adobe Clean SemiLight"/>
              <a:cs typeface="Adobe Clean SemiLight"/>
            </a:endParaRPr>
          </a:p>
        </p:txBody>
      </p:sp>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1</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pic>
        <p:nvPicPr>
          <p:cNvPr id="4" name="Picture 3"/>
          <p:cNvPicPr>
            <a:picLocks noChangeAspect="1"/>
          </p:cNvPicPr>
          <p:nvPr/>
        </p:nvPicPr>
        <p:blipFill>
          <a:blip r:embed="rId2"/>
          <a:stretch>
            <a:fillRect/>
          </a:stretch>
        </p:blipFill>
        <p:spPr>
          <a:xfrm>
            <a:off x="304720" y="1532849"/>
            <a:ext cx="7141227" cy="3654959"/>
          </a:xfrm>
          <a:prstGeom prst="rect">
            <a:avLst/>
          </a:prstGeom>
        </p:spPr>
      </p:pic>
      <p:sp>
        <p:nvSpPr>
          <p:cNvPr id="41" name="Inhaltsplatzhalter 2"/>
          <p:cNvSpPr>
            <a:spLocks noGrp="1"/>
          </p:cNvSpPr>
          <p:nvPr>
            <p:ph idx="1"/>
          </p:nvPr>
        </p:nvSpPr>
        <p:spPr>
          <a:xfrm>
            <a:off x="7585123" y="1295400"/>
            <a:ext cx="4298981" cy="5181600"/>
          </a:xfrm>
        </p:spPr>
        <p:txBody>
          <a:bodyPr>
            <a:normAutofit/>
          </a:bodyPr>
          <a:lstStyle/>
          <a:p>
            <a:pPr marL="0" indent="0">
              <a:buNone/>
            </a:pPr>
            <a:endParaRPr lang="en-US" dirty="0" smtClean="0"/>
          </a:p>
          <a:p>
            <a:pPr marL="0" lvl="0" indent="0">
              <a:buNone/>
            </a:pPr>
            <a:r>
              <a:rPr lang="en-US" dirty="0" smtClean="0">
                <a:solidFill>
                  <a:srgbClr val="DF8D04"/>
                </a:solidFill>
              </a:rPr>
              <a:t>1. E-Commerce components</a:t>
            </a:r>
          </a:p>
          <a:p>
            <a:pPr lvl="1"/>
            <a:r>
              <a:rPr lang="en-US" dirty="0" smtClean="0"/>
              <a:t>Front</a:t>
            </a:r>
            <a:r>
              <a:rPr lang="en-US" dirty="0"/>
              <a:t>-end functionality and the shop as viewed by the user. </a:t>
            </a:r>
            <a:endParaRPr lang="en-US" dirty="0" smtClean="0"/>
          </a:p>
          <a:p>
            <a:pPr lvl="1"/>
            <a:r>
              <a:rPr lang="en-US" dirty="0" smtClean="0"/>
              <a:t>Rely </a:t>
            </a:r>
            <a:r>
              <a:rPr lang="en-US" dirty="0"/>
              <a:t>on the eCommerce API to retrieve product data and perform actions related to the commerce </a:t>
            </a:r>
            <a:r>
              <a:rPr lang="en-US" dirty="0" smtClean="0"/>
              <a:t>engine.</a:t>
            </a:r>
          </a:p>
          <a:p>
            <a:pPr lvl="1"/>
            <a:endParaRPr lang="en-US" dirty="0"/>
          </a:p>
          <a:p>
            <a:pPr lvl="1"/>
            <a:r>
              <a:rPr lang="en-US" b="1" dirty="0" smtClean="0">
                <a:solidFill>
                  <a:schemeClr val="accent3">
                    <a:lumMod val="75000"/>
                  </a:schemeClr>
                </a:solidFill>
              </a:rPr>
              <a:t>Labs 2 and 3</a:t>
            </a:r>
          </a:p>
        </p:txBody>
      </p:sp>
    </p:spTree>
    <p:extLst>
      <p:ext uri="{BB962C8B-B14F-4D97-AF65-F5344CB8AC3E}">
        <p14:creationId xmlns:p14="http://schemas.microsoft.com/office/powerpoint/2010/main" val="13376913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41" name="Inhaltsplatzhalter 2"/>
          <p:cNvSpPr>
            <a:spLocks noGrp="1"/>
          </p:cNvSpPr>
          <p:nvPr>
            <p:ph idx="1"/>
          </p:nvPr>
        </p:nvSpPr>
        <p:spPr>
          <a:xfrm>
            <a:off x="7585123" y="1295400"/>
            <a:ext cx="4298981" cy="5181600"/>
          </a:xfrm>
        </p:spPr>
        <p:txBody>
          <a:bodyPr>
            <a:normAutofit/>
          </a:bodyPr>
          <a:lstStyle/>
          <a:p>
            <a:pPr marL="0" indent="0">
              <a:buNone/>
            </a:pPr>
            <a:endParaRPr lang="en-US" dirty="0" smtClean="0"/>
          </a:p>
          <a:p>
            <a:pPr marL="0" lvl="0" indent="0">
              <a:buNone/>
            </a:pPr>
            <a:r>
              <a:rPr lang="en-US" dirty="0" smtClean="0">
                <a:solidFill>
                  <a:srgbClr val="DF8D04"/>
                </a:solidFill>
              </a:rPr>
              <a:t>2. E</a:t>
            </a:r>
            <a:r>
              <a:rPr lang="en-US" dirty="0">
                <a:solidFill>
                  <a:srgbClr val="DF8D04"/>
                </a:solidFill>
              </a:rPr>
              <a:t>-Commerce API</a:t>
            </a:r>
          </a:p>
          <a:p>
            <a:pPr lvl="1"/>
            <a:r>
              <a:rPr lang="en-US" dirty="0"/>
              <a:t>The central piece of AEM E-Commerce Architecture.</a:t>
            </a:r>
          </a:p>
          <a:p>
            <a:pPr lvl="1"/>
            <a:r>
              <a:rPr lang="en-US" dirty="0"/>
              <a:t>Frontend components can be built to implement an E-Commerce application.</a:t>
            </a:r>
            <a:endParaRPr lang="de-DE" dirty="0"/>
          </a:p>
          <a:p>
            <a:pPr lvl="1"/>
            <a:r>
              <a:rPr lang="en-US" dirty="0"/>
              <a:t>The API  is fixed by Adobe Experience Manager and cannot be adapted.</a:t>
            </a:r>
            <a:r>
              <a:rPr lang="de-DE" dirty="0"/>
              <a:t> </a:t>
            </a:r>
          </a:p>
          <a:p>
            <a:pPr lvl="1"/>
            <a:endParaRPr lang="en-US" dirty="0"/>
          </a:p>
          <a:p>
            <a:pPr lvl="1"/>
            <a:r>
              <a:rPr lang="en-US" b="1" dirty="0" smtClean="0">
                <a:solidFill>
                  <a:schemeClr val="accent3">
                    <a:lumMod val="75000"/>
                  </a:schemeClr>
                </a:solidFill>
              </a:rPr>
              <a:t>Labs 3</a:t>
            </a:r>
          </a:p>
        </p:txBody>
      </p:sp>
      <p:pic>
        <p:nvPicPr>
          <p:cNvPr id="5" name="Picture 4"/>
          <p:cNvPicPr>
            <a:picLocks noChangeAspect="1"/>
          </p:cNvPicPr>
          <p:nvPr/>
        </p:nvPicPr>
        <p:blipFill>
          <a:blip r:embed="rId2"/>
          <a:stretch>
            <a:fillRect/>
          </a:stretch>
        </p:blipFill>
        <p:spPr>
          <a:xfrm>
            <a:off x="304721" y="1591116"/>
            <a:ext cx="7166984" cy="3644796"/>
          </a:xfrm>
          <a:prstGeom prst="rect">
            <a:avLst/>
          </a:prstGeom>
        </p:spPr>
      </p:pic>
    </p:spTree>
    <p:extLst>
      <p:ext uri="{BB962C8B-B14F-4D97-AF65-F5344CB8AC3E}">
        <p14:creationId xmlns:p14="http://schemas.microsoft.com/office/powerpoint/2010/main" val="10985917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
        <p:nvSpPr>
          <p:cNvPr id="41" name="Inhaltsplatzhalter 2"/>
          <p:cNvSpPr>
            <a:spLocks noGrp="1"/>
          </p:cNvSpPr>
          <p:nvPr>
            <p:ph idx="1"/>
          </p:nvPr>
        </p:nvSpPr>
        <p:spPr>
          <a:xfrm>
            <a:off x="7585123" y="1295400"/>
            <a:ext cx="4298981" cy="5181600"/>
          </a:xfrm>
        </p:spPr>
        <p:txBody>
          <a:bodyPr>
            <a:normAutofit fontScale="92500" lnSpcReduction="10000"/>
          </a:bodyPr>
          <a:lstStyle/>
          <a:p>
            <a:pPr marL="0" indent="0">
              <a:buNone/>
            </a:pPr>
            <a:endParaRPr lang="en-US" dirty="0" smtClean="0"/>
          </a:p>
          <a:p>
            <a:pPr marL="0" lvl="0" indent="0">
              <a:buNone/>
            </a:pPr>
            <a:r>
              <a:rPr lang="en-US" dirty="0" smtClean="0">
                <a:solidFill>
                  <a:srgbClr val="DF8D04"/>
                </a:solidFill>
              </a:rPr>
              <a:t>3. E</a:t>
            </a:r>
            <a:r>
              <a:rPr lang="en-US" dirty="0">
                <a:solidFill>
                  <a:srgbClr val="DF8D04"/>
                </a:solidFill>
              </a:rPr>
              <a:t>-Commerce provider implementation</a:t>
            </a:r>
          </a:p>
          <a:p>
            <a:pPr lvl="1"/>
            <a:r>
              <a:rPr lang="en-US" dirty="0"/>
              <a:t>The </a:t>
            </a:r>
            <a:r>
              <a:rPr lang="en-US" dirty="0" err="1"/>
              <a:t>eCommerce</a:t>
            </a:r>
            <a:r>
              <a:rPr lang="en-US" dirty="0"/>
              <a:t> API can be implemented to integrate with a 3</a:t>
            </a:r>
            <a:r>
              <a:rPr lang="en-US" baseline="30000" dirty="0"/>
              <a:t>rd</a:t>
            </a:r>
            <a:r>
              <a:rPr lang="en-US" dirty="0"/>
              <a:t> party </a:t>
            </a:r>
            <a:r>
              <a:rPr lang="en-US" dirty="0" err="1"/>
              <a:t>eCommerce</a:t>
            </a:r>
            <a:r>
              <a:rPr lang="en-US" dirty="0"/>
              <a:t> application (or) to create a custom (native) implementation.</a:t>
            </a:r>
            <a:endParaRPr lang="de-DE" dirty="0"/>
          </a:p>
          <a:p>
            <a:pPr lvl="1"/>
            <a:r>
              <a:rPr lang="en-US" dirty="0"/>
              <a:t>Default : AEM implementation based on GRANITE (formerly CRX) </a:t>
            </a:r>
          </a:p>
          <a:p>
            <a:pPr lvl="1"/>
            <a:r>
              <a:rPr lang="en-US" dirty="0"/>
              <a:t>Reference Implementations by Adobe : </a:t>
            </a:r>
            <a:r>
              <a:rPr lang="en-US" dirty="0" err="1"/>
              <a:t>Hybris</a:t>
            </a:r>
            <a:r>
              <a:rPr lang="en-US" dirty="0"/>
              <a:t>, Elastic Path, </a:t>
            </a:r>
            <a:r>
              <a:rPr lang="en-US" dirty="0" err="1"/>
              <a:t>Intershop</a:t>
            </a:r>
            <a:endParaRPr lang="en-US" dirty="0"/>
          </a:p>
          <a:p>
            <a:pPr lvl="1"/>
            <a:r>
              <a:rPr lang="en-US" dirty="0"/>
              <a:t>Reference Implementation through Partners : Oracle ATG, IBM Commerce.</a:t>
            </a:r>
            <a:endParaRPr lang="de-DE" dirty="0"/>
          </a:p>
          <a:p>
            <a:pPr marL="0" lvl="0" indent="0">
              <a:buNone/>
            </a:pPr>
            <a:endParaRPr lang="en-US" dirty="0"/>
          </a:p>
          <a:p>
            <a:pPr lvl="1"/>
            <a:r>
              <a:rPr lang="en-US" b="1" dirty="0" smtClean="0">
                <a:solidFill>
                  <a:schemeClr val="accent3">
                    <a:lumMod val="75000"/>
                  </a:schemeClr>
                </a:solidFill>
              </a:rPr>
              <a:t>Labs 3 and 4</a:t>
            </a:r>
          </a:p>
        </p:txBody>
      </p:sp>
      <p:pic>
        <p:nvPicPr>
          <p:cNvPr id="5" name="Picture 4"/>
          <p:cNvPicPr>
            <a:picLocks noChangeAspect="1"/>
          </p:cNvPicPr>
          <p:nvPr/>
        </p:nvPicPr>
        <p:blipFill>
          <a:blip r:embed="rId2"/>
          <a:stretch>
            <a:fillRect/>
          </a:stretch>
        </p:blipFill>
        <p:spPr>
          <a:xfrm>
            <a:off x="304721" y="1567640"/>
            <a:ext cx="7007546" cy="3563900"/>
          </a:xfrm>
          <a:prstGeom prst="rect">
            <a:avLst/>
          </a:prstGeom>
        </p:spPr>
      </p:pic>
    </p:spTree>
    <p:extLst>
      <p:ext uri="{BB962C8B-B14F-4D97-AF65-F5344CB8AC3E}">
        <p14:creationId xmlns:p14="http://schemas.microsoft.com/office/powerpoint/2010/main" val="10985917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AEM E-Commerce Components – Layer 4</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41" name="Inhaltsplatzhalter 2"/>
          <p:cNvSpPr>
            <a:spLocks noGrp="1"/>
          </p:cNvSpPr>
          <p:nvPr>
            <p:ph idx="1"/>
          </p:nvPr>
        </p:nvSpPr>
        <p:spPr>
          <a:xfrm>
            <a:off x="7585123" y="1295400"/>
            <a:ext cx="4298981" cy="5181600"/>
          </a:xfrm>
        </p:spPr>
        <p:txBody>
          <a:bodyPr>
            <a:normAutofit/>
          </a:bodyPr>
          <a:lstStyle/>
          <a:p>
            <a:pPr marL="0" indent="0">
              <a:buNone/>
            </a:pPr>
            <a:endParaRPr lang="en-US" dirty="0" smtClean="0"/>
          </a:p>
          <a:p>
            <a:pPr marL="0" lvl="0" indent="0">
              <a:buNone/>
            </a:pPr>
            <a:r>
              <a:rPr lang="en-US" dirty="0">
                <a:solidFill>
                  <a:schemeClr val="accent4">
                    <a:lumMod val="75000"/>
                  </a:schemeClr>
                </a:solidFill>
              </a:rPr>
              <a:t>4. </a:t>
            </a:r>
            <a:r>
              <a:rPr lang="en-US" dirty="0">
                <a:solidFill>
                  <a:srgbClr val="DF8D04"/>
                </a:solidFill>
              </a:rPr>
              <a:t>E-Commerce Engine</a:t>
            </a:r>
          </a:p>
          <a:p>
            <a:pPr lvl="1"/>
            <a:r>
              <a:rPr lang="en-US" dirty="0"/>
              <a:t>E-Commerce backend integrated in the provider implementation. </a:t>
            </a:r>
          </a:p>
          <a:p>
            <a:pPr lvl="1"/>
            <a:r>
              <a:rPr lang="en-US" dirty="0"/>
              <a:t>Example: JCR, </a:t>
            </a:r>
            <a:r>
              <a:rPr lang="en-US" dirty="0" err="1"/>
              <a:t>Hybris</a:t>
            </a:r>
            <a:r>
              <a:rPr lang="en-US" dirty="0"/>
              <a:t>, Elastic Path, Oracle ATG, IBM Commerce etc.</a:t>
            </a:r>
          </a:p>
          <a:p>
            <a:pPr marL="275851" lvl="1" indent="0">
              <a:buNone/>
            </a:pPr>
            <a:endParaRPr lang="en-US" dirty="0"/>
          </a:p>
          <a:p>
            <a:pPr lvl="1"/>
            <a:r>
              <a:rPr lang="en-US" b="1" dirty="0" smtClean="0">
                <a:solidFill>
                  <a:schemeClr val="accent3">
                    <a:lumMod val="75000"/>
                  </a:schemeClr>
                </a:solidFill>
              </a:rPr>
              <a:t>Labs 4</a:t>
            </a:r>
          </a:p>
        </p:txBody>
      </p:sp>
      <p:pic>
        <p:nvPicPr>
          <p:cNvPr id="6" name="Picture 5"/>
          <p:cNvPicPr>
            <a:picLocks noChangeAspect="1"/>
          </p:cNvPicPr>
          <p:nvPr/>
        </p:nvPicPr>
        <p:blipFill>
          <a:blip r:embed="rId2"/>
          <a:stretch>
            <a:fillRect/>
          </a:stretch>
        </p:blipFill>
        <p:spPr>
          <a:xfrm>
            <a:off x="304721" y="1550246"/>
            <a:ext cx="7178184" cy="3650876"/>
          </a:xfrm>
          <a:prstGeom prst="rect">
            <a:avLst/>
          </a:prstGeom>
        </p:spPr>
      </p:pic>
    </p:spTree>
    <p:extLst>
      <p:ext uri="{BB962C8B-B14F-4D97-AF65-F5344CB8AC3E}">
        <p14:creationId xmlns:p14="http://schemas.microsoft.com/office/powerpoint/2010/main" val="10985917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
        <p:nvSpPr>
          <p:cNvPr id="6" name="TextBox 5"/>
          <p:cNvSpPr txBox="1"/>
          <p:nvPr/>
        </p:nvSpPr>
        <p:spPr>
          <a:xfrm>
            <a:off x="1761924" y="2268515"/>
            <a:ext cx="8664986" cy="797227"/>
          </a:xfrm>
          <a:prstGeom prst="rect">
            <a:avLst/>
          </a:prstGeom>
          <a:noFill/>
        </p:spPr>
        <p:txBody>
          <a:bodyPr wrap="none" rtlCol="0">
            <a:spAutoFit/>
          </a:bodyPr>
          <a:lstStyle/>
          <a:p>
            <a:pPr algn="ctr">
              <a:lnSpc>
                <a:spcPts val="5300"/>
              </a:lnSpc>
            </a:pPr>
            <a:r>
              <a:rPr lang="en-US" sz="5400" dirty="0" smtClean="0">
                <a:solidFill>
                  <a:schemeClr val="bg1"/>
                </a:solidFill>
              </a:rPr>
              <a:t>AEM Commerce – Key Terms</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35588400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1/3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sp>
        <p:nvSpPr>
          <p:cNvPr id="4" name="Content Placeholder 3"/>
          <p:cNvSpPr>
            <a:spLocks noGrp="1"/>
          </p:cNvSpPr>
          <p:nvPr>
            <p:ph idx="1"/>
          </p:nvPr>
        </p:nvSpPr>
        <p:spPr/>
        <p:txBody>
          <a:bodyPr>
            <a:normAutofit/>
          </a:bodyPr>
          <a:lstStyle/>
          <a:p>
            <a:pPr marL="0" indent="0">
              <a:buNone/>
            </a:pPr>
            <a:r>
              <a:rPr lang="en-US" dirty="0" smtClean="0">
                <a:solidFill>
                  <a:srgbClr val="FF6600"/>
                </a:solidFill>
              </a:rPr>
              <a:t>1.  Product</a:t>
            </a:r>
          </a:p>
          <a:p>
            <a:pPr lvl="2"/>
            <a:r>
              <a:rPr lang="en-US" dirty="0"/>
              <a:t>Basic item in the shop</a:t>
            </a:r>
            <a:r>
              <a:rPr lang="en-US" dirty="0" smtClean="0"/>
              <a:t>.</a:t>
            </a:r>
          </a:p>
          <a:p>
            <a:pPr lvl="2"/>
            <a:r>
              <a:rPr lang="en-US" b="1" dirty="0" smtClean="0"/>
              <a:t>Example</a:t>
            </a:r>
            <a:r>
              <a:rPr lang="en-US" dirty="0" smtClean="0"/>
              <a:t>: Running </a:t>
            </a:r>
            <a:r>
              <a:rPr lang="en-US" dirty="0"/>
              <a:t>shoe Nairobi, </a:t>
            </a:r>
            <a:r>
              <a:rPr lang="en-US" dirty="0" smtClean="0"/>
              <a:t>Coat </a:t>
            </a:r>
            <a:r>
              <a:rPr lang="en-US" dirty="0"/>
              <a:t>Edmonton </a:t>
            </a:r>
            <a:r>
              <a:rPr lang="en-US" dirty="0" smtClean="0"/>
              <a:t>Winter, Honda Accord etc.</a:t>
            </a:r>
            <a:endParaRPr lang="en-US" dirty="0"/>
          </a:p>
          <a:p>
            <a:pPr marL="0" indent="0">
              <a:buNone/>
            </a:pPr>
            <a:endParaRPr lang="en-US" dirty="0"/>
          </a:p>
          <a:p>
            <a:pPr marL="0" indent="0">
              <a:buNone/>
            </a:pPr>
            <a:r>
              <a:rPr lang="en-US" dirty="0" smtClean="0">
                <a:solidFill>
                  <a:srgbClr val="FF6600"/>
                </a:solidFill>
              </a:rPr>
              <a:t>2.  Variant Axis</a:t>
            </a:r>
          </a:p>
          <a:p>
            <a:pPr lvl="2"/>
            <a:r>
              <a:rPr lang="en-US" dirty="0"/>
              <a:t>Attribute fine-grained property of a product can be implemented as a variant axis.</a:t>
            </a:r>
            <a:r>
              <a:rPr lang="de-DE" dirty="0"/>
              <a:t> </a:t>
            </a:r>
            <a:endParaRPr lang="en-US" dirty="0"/>
          </a:p>
          <a:p>
            <a:pPr lvl="2"/>
            <a:r>
              <a:rPr lang="en-US" dirty="0"/>
              <a:t>Common variant axes : </a:t>
            </a:r>
            <a:r>
              <a:rPr lang="en-US" b="1" dirty="0"/>
              <a:t>Color </a:t>
            </a:r>
            <a:r>
              <a:rPr lang="en-US" dirty="0"/>
              <a:t>and </a:t>
            </a:r>
            <a:r>
              <a:rPr lang="en-US" b="1" dirty="0" smtClean="0"/>
              <a:t>Size</a:t>
            </a:r>
          </a:p>
          <a:p>
            <a:pPr lvl="2"/>
            <a:r>
              <a:rPr lang="en-US" b="1" dirty="0"/>
              <a:t>Example</a:t>
            </a:r>
            <a:r>
              <a:rPr lang="en-US" dirty="0"/>
              <a:t>: </a:t>
            </a:r>
            <a:r>
              <a:rPr lang="en-US" dirty="0" smtClean="0"/>
              <a:t>Blue Nairobi running shoes, Nairobi </a:t>
            </a:r>
            <a:r>
              <a:rPr lang="en-US" dirty="0"/>
              <a:t>running </a:t>
            </a:r>
            <a:r>
              <a:rPr lang="en-US" dirty="0" smtClean="0"/>
              <a:t>shoes size 10, Automatic Honda Accord, Red Honda Accord </a:t>
            </a:r>
            <a:r>
              <a:rPr lang="en-US" dirty="0"/>
              <a:t>etc</a:t>
            </a:r>
            <a:r>
              <a:rPr lang="en-US" dirty="0" smtClean="0"/>
              <a:t>.</a:t>
            </a:r>
          </a:p>
          <a:p>
            <a:pPr marL="0" indent="0">
              <a:buNone/>
            </a:pPr>
            <a:endParaRPr lang="en-US" dirty="0"/>
          </a:p>
          <a:p>
            <a:pPr marL="0" indent="0">
              <a:buNone/>
            </a:pPr>
            <a:r>
              <a:rPr lang="en-US" dirty="0" smtClean="0">
                <a:solidFill>
                  <a:srgbClr val="FF6600"/>
                </a:solidFill>
              </a:rPr>
              <a:t>3.  Variant</a:t>
            </a:r>
          </a:p>
          <a:p>
            <a:pPr lvl="2"/>
            <a:r>
              <a:rPr lang="en-US" dirty="0"/>
              <a:t>A Type of </a:t>
            </a:r>
            <a:r>
              <a:rPr lang="en-US" dirty="0" smtClean="0"/>
              <a:t>product and has </a:t>
            </a:r>
            <a:r>
              <a:rPr lang="en-US" dirty="0"/>
              <a:t>one or more variant axis specified. </a:t>
            </a:r>
            <a:r>
              <a:rPr lang="en-US" dirty="0" smtClean="0"/>
              <a:t>Generally a Stock keeping Unit (SKU)</a:t>
            </a:r>
            <a:endParaRPr lang="en-US" b="1" dirty="0" smtClean="0"/>
          </a:p>
          <a:p>
            <a:pPr lvl="2"/>
            <a:r>
              <a:rPr lang="en-US" b="1" dirty="0" smtClean="0"/>
              <a:t>Example:</a:t>
            </a:r>
            <a:r>
              <a:rPr lang="en-US" dirty="0" smtClean="0"/>
              <a:t> Blue Nairobi Shoe of Size 10, Red Automatic Honda Accord etc.</a:t>
            </a:r>
            <a:endParaRPr lang="en-US" dirty="0"/>
          </a:p>
          <a:p>
            <a:pPr marL="457200" indent="-457200">
              <a:buFont typeface="+mj-lt"/>
              <a:buAutoNum type="arabicPeriod"/>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7990573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AEM </a:t>
            </a:r>
            <a:r>
              <a:rPr lang="en-US" dirty="0"/>
              <a:t>Commerce – Key Terms – </a:t>
            </a:r>
            <a:r>
              <a:rPr lang="en-US" dirty="0" smtClean="0"/>
              <a:t>P</a:t>
            </a:r>
            <a:r>
              <a:rPr lang="de-DE" dirty="0" err="1" smtClean="0"/>
              <a:t>roducts</a:t>
            </a:r>
            <a:r>
              <a:rPr lang="de-DE" dirty="0" smtClean="0"/>
              <a:t>, </a:t>
            </a:r>
            <a:r>
              <a:rPr lang="de-DE" dirty="0" err="1" smtClean="0"/>
              <a:t>Variants</a:t>
            </a:r>
            <a:r>
              <a:rPr lang="de-DE" dirty="0" smtClean="0"/>
              <a:t> </a:t>
            </a:r>
            <a:r>
              <a:rPr lang="de-DE" dirty="0" err="1" smtClean="0"/>
              <a:t>and</a:t>
            </a:r>
            <a:r>
              <a:rPr lang="de-DE" dirty="0" smtClean="0"/>
              <a:t> Variant Axis – AS A SNAPSHOT</a:t>
            </a:r>
            <a:endParaRPr lang="de-DE" dirty="0"/>
          </a:p>
        </p:txBody>
      </p:sp>
      <p:pic>
        <p:nvPicPr>
          <p:cNvPr id="6" name="Bild 5"/>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721" y="843869"/>
            <a:ext cx="11579384" cy="5360988"/>
          </a:xfrm>
          <a:prstGeom prst="rect">
            <a:avLst/>
          </a:prstGeom>
          <a:noFill/>
          <a:ln>
            <a:noFill/>
          </a:ln>
        </p:spPr>
      </p:pic>
    </p:spTree>
    <p:extLst>
      <p:ext uri="{BB962C8B-B14F-4D97-AF65-F5344CB8AC3E}">
        <p14:creationId xmlns:p14="http://schemas.microsoft.com/office/powerpoint/2010/main" val="2908377562"/>
      </p:ext>
    </p:extLst>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2/3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sp>
        <p:nvSpPr>
          <p:cNvPr id="4" name="Content Placeholder 3"/>
          <p:cNvSpPr>
            <a:spLocks noGrp="1"/>
          </p:cNvSpPr>
          <p:nvPr>
            <p:ph idx="1"/>
          </p:nvPr>
        </p:nvSpPr>
        <p:spPr/>
        <p:txBody>
          <a:bodyPr>
            <a:normAutofit fontScale="92500" lnSpcReduction="10000"/>
          </a:bodyPr>
          <a:lstStyle/>
          <a:p>
            <a:pPr marL="0" indent="0">
              <a:buNone/>
            </a:pPr>
            <a:r>
              <a:rPr lang="en-US" dirty="0" smtClean="0">
                <a:solidFill>
                  <a:srgbClr val="FF6600"/>
                </a:solidFill>
              </a:rPr>
              <a:t>4.  Shopping Cart</a:t>
            </a:r>
          </a:p>
          <a:p>
            <a:pPr lvl="2"/>
            <a:r>
              <a:rPr lang="en-US" dirty="0"/>
              <a:t>When a commerce user intends to buy an item, he adds the product (variant) to the shopping cart</a:t>
            </a:r>
            <a:r>
              <a:rPr lang="en-US" dirty="0" smtClean="0"/>
              <a:t>.</a:t>
            </a:r>
            <a:endParaRPr lang="en-US" dirty="0"/>
          </a:p>
          <a:p>
            <a:pPr lvl="2"/>
            <a:r>
              <a:rPr lang="en-US" dirty="0"/>
              <a:t>For each product, the quantity of items added to the cart is specified.</a:t>
            </a:r>
          </a:p>
          <a:p>
            <a:pPr marL="0" indent="0">
              <a:buNone/>
            </a:pPr>
            <a:endParaRPr lang="en-US" dirty="0"/>
          </a:p>
          <a:p>
            <a:pPr marL="0" indent="0">
              <a:buNone/>
            </a:pPr>
            <a:r>
              <a:rPr lang="en-US" dirty="0" smtClean="0">
                <a:solidFill>
                  <a:srgbClr val="FF6600"/>
                </a:solidFill>
              </a:rPr>
              <a:t>5.  Checkout </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0" indent="0">
              <a:buNone/>
            </a:pPr>
            <a:endParaRPr lang="en-US" dirty="0"/>
          </a:p>
          <a:p>
            <a:pPr marL="0" indent="0">
              <a:buNone/>
            </a:pPr>
            <a:r>
              <a:rPr lang="en-US" dirty="0" smtClean="0">
                <a:solidFill>
                  <a:srgbClr val="FF6600"/>
                </a:solidFill>
              </a:rPr>
              <a:t>6.  Promotion</a:t>
            </a:r>
          </a:p>
          <a:p>
            <a:pPr marL="933327" lvl="2" indent="-457200"/>
            <a:r>
              <a:rPr lang="en-US" dirty="0" smtClean="0"/>
              <a:t>Promotions </a:t>
            </a:r>
            <a:r>
              <a:rPr lang="en-US" dirty="0"/>
              <a:t>are discounts a commerce user receives when specific requirements are </a:t>
            </a:r>
            <a:r>
              <a:rPr lang="en-US" dirty="0" smtClean="0"/>
              <a:t>met.</a:t>
            </a:r>
            <a:endParaRPr lang="de-DE" dirty="0"/>
          </a:p>
          <a:p>
            <a:pPr marL="933327" lvl="2" indent="-457200"/>
            <a:r>
              <a:rPr lang="en-AU" dirty="0" smtClean="0"/>
              <a:t>Example</a:t>
            </a:r>
            <a:r>
              <a:rPr lang="en-AU" dirty="0"/>
              <a:t>:</a:t>
            </a:r>
            <a:r>
              <a:rPr lang="en-US" dirty="0"/>
              <a:t> it is also possible to create </a:t>
            </a:r>
            <a:r>
              <a:rPr lang="en-US" b="1" dirty="0"/>
              <a:t>Perfect Partner </a:t>
            </a:r>
            <a:r>
              <a:rPr lang="en-US" dirty="0"/>
              <a:t>promotions, where a discount is given if a user buy two specific products.</a:t>
            </a:r>
            <a:r>
              <a:rPr lang="de-DE" dirty="0"/>
              <a:t> </a:t>
            </a:r>
          </a:p>
          <a:p>
            <a:pPr marL="457200" indent="-457200">
              <a:buFont typeface="+mj-lt"/>
              <a:buAutoNum type="arabicPeriod"/>
            </a:pPr>
            <a:endParaRPr lang="en-US" dirty="0"/>
          </a:p>
          <a:p>
            <a:pPr marL="0" indent="0">
              <a:buNone/>
            </a:pPr>
            <a:r>
              <a:rPr lang="en-US" dirty="0" smtClean="0">
                <a:solidFill>
                  <a:srgbClr val="FF6600"/>
                </a:solidFill>
              </a:rPr>
              <a:t>7.  Voucher</a:t>
            </a:r>
          </a:p>
          <a:p>
            <a:pPr marL="933327" lvl="2" indent="-457200"/>
            <a:r>
              <a:rPr lang="en-US" dirty="0"/>
              <a:t>Vouchers are codes distributed to selected users which can be entered in the </a:t>
            </a:r>
            <a:r>
              <a:rPr lang="en-US" b="1" dirty="0"/>
              <a:t>checkout</a:t>
            </a:r>
            <a:r>
              <a:rPr lang="en-US" dirty="0"/>
              <a:t> process to receive a discount. </a:t>
            </a:r>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0313774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Key Terms – Part 3/3</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sp>
        <p:nvSpPr>
          <p:cNvPr id="4" name="Content Placeholder 3"/>
          <p:cNvSpPr>
            <a:spLocks noGrp="1"/>
          </p:cNvSpPr>
          <p:nvPr>
            <p:ph idx="1"/>
          </p:nvPr>
        </p:nvSpPr>
        <p:spPr/>
        <p:txBody>
          <a:bodyPr>
            <a:normAutofit/>
          </a:bodyPr>
          <a:lstStyle/>
          <a:p>
            <a:pPr marL="0" indent="0">
              <a:buNone/>
            </a:pPr>
            <a:r>
              <a:rPr lang="en-US" dirty="0" smtClean="0">
                <a:solidFill>
                  <a:srgbClr val="FF6600"/>
                </a:solidFill>
              </a:rPr>
              <a:t>8.  Product </a:t>
            </a:r>
            <a:r>
              <a:rPr lang="en-US" dirty="0">
                <a:solidFill>
                  <a:srgbClr val="FF6600"/>
                </a:solidFill>
              </a:rPr>
              <a:t>Information Management Data (PIM</a:t>
            </a:r>
            <a:r>
              <a:rPr lang="en-US" dirty="0" smtClean="0">
                <a:solidFill>
                  <a:srgbClr val="FF6600"/>
                </a:solidFill>
              </a:rPr>
              <a:t>)</a:t>
            </a:r>
          </a:p>
          <a:p>
            <a:pPr lvl="2"/>
            <a:r>
              <a:rPr lang="en-US" dirty="0"/>
              <a:t>Product information is provided by a commerce engine</a:t>
            </a:r>
            <a:r>
              <a:rPr lang="en-US" dirty="0" smtClean="0"/>
              <a:t>.</a:t>
            </a:r>
            <a:endParaRPr lang="en-US" dirty="0"/>
          </a:p>
          <a:p>
            <a:pPr lvl="2"/>
            <a:r>
              <a:rPr lang="en-US" dirty="0"/>
              <a:t>Contains all the product data required for the commerce application</a:t>
            </a:r>
            <a:r>
              <a:rPr lang="en-US" dirty="0" smtClean="0"/>
              <a:t>.</a:t>
            </a:r>
            <a:endParaRPr lang="de-DE" dirty="0"/>
          </a:p>
          <a:p>
            <a:pPr lvl="2"/>
            <a:r>
              <a:rPr lang="en-US" dirty="0"/>
              <a:t>PIM data is stored in /</a:t>
            </a:r>
            <a:r>
              <a:rPr lang="en-US" dirty="0" err="1"/>
              <a:t>etc</a:t>
            </a:r>
            <a:r>
              <a:rPr lang="en-US" dirty="0"/>
              <a:t>/commerce/products (for default implementations – </a:t>
            </a:r>
            <a:r>
              <a:rPr lang="en-US" dirty="0" err="1"/>
              <a:t>Geometrixx</a:t>
            </a:r>
            <a:r>
              <a:rPr lang="en-US" dirty="0"/>
              <a:t>, </a:t>
            </a:r>
            <a:r>
              <a:rPr lang="en-US" dirty="0" err="1"/>
              <a:t>Hybris</a:t>
            </a:r>
            <a:r>
              <a:rPr lang="en-US" dirty="0"/>
              <a:t>, </a:t>
            </a:r>
            <a:r>
              <a:rPr lang="en-US" dirty="0" err="1"/>
              <a:t>ElasticPath</a:t>
            </a:r>
            <a:r>
              <a:rPr lang="en-US" dirty="0"/>
              <a:t>)</a:t>
            </a:r>
            <a:endParaRPr lang="de-DE" dirty="0"/>
          </a:p>
          <a:p>
            <a:pPr marL="0" indent="0">
              <a:buNone/>
            </a:pPr>
            <a:endParaRPr lang="en-US" dirty="0"/>
          </a:p>
          <a:p>
            <a:pPr marL="0" indent="0">
              <a:buNone/>
            </a:pPr>
            <a:r>
              <a:rPr lang="en-US" dirty="0" smtClean="0">
                <a:solidFill>
                  <a:srgbClr val="FF6600"/>
                </a:solidFill>
              </a:rPr>
              <a:t>9.  Catalog Blueprint</a:t>
            </a:r>
          </a:p>
          <a:p>
            <a:pPr lvl="2"/>
            <a:r>
              <a:rPr lang="en-US" dirty="0"/>
              <a:t>When a commerce user is done shopping, he proceeds to the </a:t>
            </a:r>
            <a:r>
              <a:rPr lang="en-US" b="1" dirty="0"/>
              <a:t>Checkout</a:t>
            </a:r>
            <a:r>
              <a:rPr lang="en-US" dirty="0"/>
              <a:t>. </a:t>
            </a:r>
          </a:p>
          <a:p>
            <a:pPr lvl="2"/>
            <a:r>
              <a:rPr lang="en-US" dirty="0"/>
              <a:t>In the following steps, he can actually order the items in his shopping cart.</a:t>
            </a:r>
            <a:endParaRPr lang="de-DE" dirty="0"/>
          </a:p>
          <a:p>
            <a:pPr marL="457200" indent="-457200">
              <a:buFont typeface="+mj-lt"/>
              <a:buAutoNum type="arabicPeriod"/>
            </a:pPr>
            <a:endParaRPr lang="en-US" dirty="0"/>
          </a:p>
          <a:p>
            <a:pPr marL="0" indent="0">
              <a:buNone/>
            </a:pPr>
            <a:r>
              <a:rPr lang="en-US" dirty="0" smtClean="0">
                <a:solidFill>
                  <a:srgbClr val="FF6600"/>
                </a:solidFill>
              </a:rPr>
              <a:t>10.  Catalog</a:t>
            </a:r>
          </a:p>
          <a:p>
            <a:pPr lvl="2"/>
            <a:r>
              <a:rPr lang="en-US" dirty="0" smtClean="0"/>
              <a:t>The </a:t>
            </a:r>
            <a:r>
              <a:rPr lang="en-US" dirty="0"/>
              <a:t>generated catalog is usually located in /content and is created as a CQ </a:t>
            </a:r>
            <a:r>
              <a:rPr lang="en-US" b="1" dirty="0"/>
              <a:t>live copy</a:t>
            </a:r>
            <a:r>
              <a:rPr lang="en-US" dirty="0"/>
              <a:t>.</a:t>
            </a:r>
            <a:endParaRPr lang="de-DE" dirty="0"/>
          </a:p>
          <a:p>
            <a:pPr marL="457200" indent="-457200">
              <a:buFont typeface="+mj-lt"/>
              <a:buAutoNum type="arabicPeriod"/>
            </a:pP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693462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mtClean="0">
                <a:solidFill>
                  <a:srgbClr val="000000"/>
                </a:solidFill>
              </a:rPr>
              <a:pPr algn="ctr"/>
              <a:t>19</a:t>
            </a:fld>
            <a:endParaRPr lang="en-US" dirty="0">
              <a:solidFill>
                <a:srgbClr val="000000"/>
              </a:solidFill>
            </a:endParaRPr>
          </a:p>
        </p:txBody>
      </p:sp>
      <p:sp>
        <p:nvSpPr>
          <p:cNvPr id="3" name="Title 2"/>
          <p:cNvSpPr>
            <a:spLocks noGrp="1"/>
          </p:cNvSpPr>
          <p:nvPr>
            <p:ph type="title"/>
          </p:nvPr>
        </p:nvSpPr>
        <p:spPr/>
        <p:txBody>
          <a:bodyPr/>
          <a:lstStyle/>
          <a:p>
            <a:r>
              <a:rPr lang="en-US" u="sng" dirty="0">
                <a:solidFill>
                  <a:srgbClr val="000000"/>
                </a:solidFill>
              </a:rPr>
              <a:t>Exercise 1 – </a:t>
            </a:r>
            <a:r>
              <a:rPr lang="en-US" u="sng" dirty="0" smtClean="0">
                <a:solidFill>
                  <a:srgbClr val="000000"/>
                </a:solidFill>
              </a:rPr>
              <a:t>Summary and Key </a:t>
            </a:r>
            <a:r>
              <a:rPr lang="en-US" u="sng" dirty="0">
                <a:solidFill>
                  <a:srgbClr val="000000"/>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solidFill>
                  <a:srgbClr val="000000"/>
                </a:solidFill>
              </a:rPr>
              <a:t>Import and Manage Products in Adobe Experience Manager !! </a:t>
            </a:r>
          </a:p>
          <a:p>
            <a:endParaRPr lang="en-US" sz="2400" dirty="0" smtClean="0">
              <a:solidFill>
                <a:srgbClr val="000000"/>
              </a:solidFill>
            </a:endParaRPr>
          </a:p>
          <a:p>
            <a:r>
              <a:rPr lang="en-US" sz="2400" u="sng" dirty="0" smtClean="0">
                <a:solidFill>
                  <a:srgbClr val="000000"/>
                </a:solidFill>
              </a:rPr>
              <a:t>Use Cases : </a:t>
            </a:r>
            <a:r>
              <a:rPr lang="en-US" sz="2400" dirty="0" smtClean="0">
                <a:solidFill>
                  <a:srgbClr val="000000"/>
                </a:solidFill>
              </a:rPr>
              <a:t>As a user, I would like to manage my companies products in my content management system, so I will be able to use this information to present to my customers.</a:t>
            </a:r>
          </a:p>
          <a:p>
            <a:endParaRPr lang="en-US" sz="2400" dirty="0" smtClean="0">
              <a:solidFill>
                <a:srgbClr val="000000"/>
              </a:solidFill>
            </a:endParaRPr>
          </a:p>
          <a:p>
            <a:r>
              <a:rPr lang="en-US" sz="2400" dirty="0" smtClean="0">
                <a:solidFill>
                  <a:srgbClr val="000000"/>
                </a:solidFill>
              </a:rPr>
              <a:t>Example : </a:t>
            </a:r>
          </a:p>
          <a:p>
            <a:pPr marL="733051" lvl="1" indent="-457200">
              <a:buFont typeface="+mj-lt"/>
              <a:buAutoNum type="arabicPeriod"/>
            </a:pPr>
            <a:r>
              <a:rPr lang="en-US" sz="2400" dirty="0" smtClean="0">
                <a:solidFill>
                  <a:srgbClr val="000000"/>
                </a:solidFill>
              </a:rPr>
              <a:t>Product management. </a:t>
            </a:r>
          </a:p>
          <a:p>
            <a:pPr marL="733051" lvl="1" indent="-457200">
              <a:buFont typeface="+mj-lt"/>
              <a:buAutoNum type="arabicPeriod"/>
            </a:pPr>
            <a:r>
              <a:rPr lang="en-US" sz="2400" dirty="0" smtClean="0">
                <a:solidFill>
                  <a:srgbClr val="000000"/>
                </a:solidFill>
              </a:rPr>
              <a:t>Product related pages.</a:t>
            </a:r>
          </a:p>
          <a:p>
            <a:pPr marL="733051" lvl="1" indent="-457200">
              <a:buFont typeface="+mj-lt"/>
              <a:buAutoNum type="arabicPeriod"/>
            </a:pPr>
            <a:r>
              <a:rPr lang="en-US" sz="2400" dirty="0" smtClean="0">
                <a:solidFill>
                  <a:srgbClr val="000000"/>
                </a:solidFill>
              </a:rPr>
              <a:t>Compare feature.</a:t>
            </a:r>
          </a:p>
        </p:txBody>
      </p:sp>
    </p:spTree>
    <p:extLst>
      <p:ext uri="{BB962C8B-B14F-4D97-AF65-F5344CB8AC3E}">
        <p14:creationId xmlns:p14="http://schemas.microsoft.com/office/powerpoint/2010/main" val="132685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p:txBody>
          <a:bodyPr>
            <a:normAutofit fontScale="90000"/>
          </a:bodyPr>
          <a:lstStyle/>
          <a:p>
            <a:r>
              <a:rPr lang="en-US" dirty="0" smtClean="0"/>
              <a:t>Adobe Experience Manager – Commerce Integration </a:t>
            </a:r>
            <a:r>
              <a:rPr lang="en-US" dirty="0" smtClean="0"/>
              <a:t>Framework – Omni Channel Commerce</a:t>
            </a:r>
            <a:endParaRPr lang="en-US" dirty="0"/>
          </a:p>
        </p:txBody>
      </p:sp>
      <p:sp>
        <p:nvSpPr>
          <p:cNvPr id="35" name="Subtitle 34"/>
          <p:cNvSpPr>
            <a:spLocks noGrp="1"/>
          </p:cNvSpPr>
          <p:nvPr>
            <p:ph type="subTitle" idx="1"/>
          </p:nvPr>
        </p:nvSpPr>
        <p:spPr/>
        <p:txBody>
          <a:bodyPr/>
          <a:lstStyle/>
          <a:p>
            <a:r>
              <a:rPr lang="en-US" dirty="0" smtClean="0"/>
              <a:t>Varun Venkataraman |  Senior </a:t>
            </a:r>
            <a:r>
              <a:rPr lang="en-US" dirty="0" smtClean="0"/>
              <a:t>Consultant</a:t>
            </a:r>
            <a:endParaRPr lang="en-US" dirty="0"/>
          </a:p>
        </p:txBody>
      </p:sp>
      <p:grpSp>
        <p:nvGrpSpPr>
          <p:cNvPr id="13" name="Group 12"/>
          <p:cNvGrpSpPr/>
          <p:nvPr/>
        </p:nvGrpSpPr>
        <p:grpSpPr>
          <a:xfrm>
            <a:off x="8741363" y="2814699"/>
            <a:ext cx="3317440" cy="3907358"/>
            <a:chOff x="9439987" y="3165584"/>
            <a:chExt cx="2494892" cy="3077557"/>
          </a:xfrm>
        </p:grpSpPr>
        <p:pic>
          <p:nvPicPr>
            <p:cNvPr id="14" name="Picture 13" descr="Business_Card_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15" name="Picture 14"/>
            <p:cNvPicPr>
              <a:picLocks noChangeArrowheads="1"/>
            </p:cNvPicPr>
            <p:nvPr/>
          </p:nvPicPr>
          <p:blipFill>
            <a:blip r:embed="rId3"/>
            <a:srcRect r="452" b="3084"/>
            <a:stretch>
              <a:fillRect/>
            </a:stretch>
          </p:blipFill>
          <p:spPr bwMode="auto">
            <a:xfrm>
              <a:off x="10093458" y="3384986"/>
              <a:ext cx="1841421" cy="2858155"/>
            </a:xfrm>
            <a:prstGeom prst="rect">
              <a:avLst/>
            </a:prstGeom>
            <a:noFill/>
            <a:ln w="12700" cap="rnd">
              <a:noFill/>
              <a:round/>
              <a:headEnd/>
              <a:tailEnd/>
            </a:ln>
          </p:spPr>
        </p:pic>
        <p:grpSp>
          <p:nvGrpSpPr>
            <p:cNvPr id="16" name="Group 15"/>
            <p:cNvGrpSpPr>
              <a:grpSpLocks/>
            </p:cNvGrpSpPr>
            <p:nvPr/>
          </p:nvGrpSpPr>
          <p:grpSpPr bwMode="auto">
            <a:xfrm>
              <a:off x="10245190" y="3544789"/>
              <a:ext cx="1381729" cy="2591279"/>
              <a:chOff x="0" y="0"/>
              <a:chExt cx="2568" cy="4816"/>
            </a:xfrm>
          </p:grpSpPr>
          <p:sp>
            <p:nvSpPr>
              <p:cNvPr id="20"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800">
                  <a:solidFill>
                    <a:srgbClr val="000000"/>
                  </a:solidFill>
                  <a:latin typeface="Adobe Clean"/>
                </a:endParaRPr>
              </a:p>
            </p:txBody>
          </p:sp>
          <p:sp>
            <p:nvSpPr>
              <p:cNvPr id="21"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800">
                  <a:solidFill>
                    <a:srgbClr val="000000"/>
                  </a:solidFill>
                  <a:latin typeface="Adobe Clean"/>
                </a:endParaRPr>
              </a:p>
            </p:txBody>
          </p:sp>
        </p:grpSp>
        <p:sp>
          <p:nvSpPr>
            <p:cNvPr id="17" name="Rectangle 16"/>
            <p:cNvSpPr>
              <a:spLocks/>
            </p:cNvSpPr>
            <p:nvPr/>
          </p:nvSpPr>
          <p:spPr bwMode="auto">
            <a:xfrm>
              <a:off x="10293614" y="3579224"/>
              <a:ext cx="1386627" cy="180106"/>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8" name="Rectangle 17"/>
            <p:cNvSpPr>
              <a:spLocks/>
            </p:cNvSpPr>
            <p:nvPr/>
          </p:nvSpPr>
          <p:spPr bwMode="auto">
            <a:xfrm>
              <a:off x="10293615" y="3771913"/>
              <a:ext cx="800481" cy="109086"/>
            </a:xfrm>
            <a:prstGeom prst="rect">
              <a:avLst/>
            </a:prstGeom>
            <a:noFill/>
            <a:ln w="12700">
              <a:noFill/>
              <a:miter lim="800000"/>
              <a:headEnd/>
              <a:tailEnd/>
            </a:ln>
          </p:spPr>
          <p:txBody>
            <a:bodyPr wrap="none" lIns="0" tIns="0" rIns="0" bIns="0">
              <a:spAutoFit/>
            </a:bodyPr>
            <a:lstStyle/>
            <a:p>
              <a:pPr defTabSz="914400">
                <a:defRPr/>
              </a:pPr>
              <a:r>
                <a:rPr lang="en-US" sz="900" dirty="0" smtClean="0">
                  <a:solidFill>
                    <a:srgbClr val="4D4D4D"/>
                  </a:solidFill>
                  <a:latin typeface="Adobe Clean" pitchFamily="34" charset="0"/>
                  <a:ea typeface="ＭＳ Ｐゴシック" charset="-128"/>
                  <a:sym typeface="Adobe Clean" pitchFamily="34" charset="0"/>
                </a:rPr>
                <a:t>SENIOR </a:t>
              </a:r>
              <a:r>
                <a:rPr lang="en-US" sz="900" dirty="0" smtClean="0">
                  <a:solidFill>
                    <a:srgbClr val="4D4D4D"/>
                  </a:solidFill>
                  <a:latin typeface="Adobe Clean" pitchFamily="34" charset="0"/>
                  <a:ea typeface="ＭＳ Ｐゴシック" charset="-128"/>
                  <a:sym typeface="Adobe Clean" pitchFamily="34" charset="0"/>
                </a:rPr>
                <a:t>CONSULTANT</a:t>
              </a:r>
              <a:endParaRPr lang="en-US" sz="900" dirty="0">
                <a:solidFill>
                  <a:srgbClr val="4D4D4D"/>
                </a:solidFill>
                <a:latin typeface="Adobe Clean" pitchFamily="34" charset="0"/>
                <a:ea typeface="ＭＳ Ｐゴシック" charset="-128"/>
                <a:sym typeface="Adobe Clean" pitchFamily="34" charset="0"/>
              </a:endParaRPr>
            </a:p>
          </p:txBody>
        </p:sp>
        <p:sp>
          <p:nvSpPr>
            <p:cNvPr id="19" name="Rectangle 16"/>
            <p:cNvSpPr>
              <a:spLocks/>
            </p:cNvSpPr>
            <p:nvPr/>
          </p:nvSpPr>
          <p:spPr bwMode="auto">
            <a:xfrm>
              <a:off x="10293615" y="4247052"/>
              <a:ext cx="1043799" cy="135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200" b="1" dirty="0">
                  <a:solidFill>
                    <a:srgbClr val="4D4D4D"/>
                  </a:solidFill>
                  <a:latin typeface="Adobe Clean" pitchFamily="34" charset="0"/>
                  <a:ea typeface="MS PGothic" pitchFamily="34" charset="-128"/>
                  <a:sym typeface="Adobe Clean" pitchFamily="34" charset="0"/>
                </a:rPr>
                <a:t>Adobe</a:t>
              </a:r>
            </a:p>
            <a:p>
              <a:pPr defTabSz="914400"/>
              <a:r>
                <a:rPr lang="en-US" sz="1200" dirty="0">
                  <a:solidFill>
                    <a:srgbClr val="4D4D4D"/>
                  </a:solidFill>
                  <a:latin typeface="Adobe Clean" pitchFamily="34" charset="0"/>
                  <a:ea typeface="MS PGothic" pitchFamily="34" charset="-128"/>
                  <a:sym typeface="Adobe Clean" pitchFamily="34" charset="0"/>
                </a:rPr>
                <a:t>Suite 1001, </a:t>
              </a:r>
              <a:endParaRPr lang="en-US" sz="1200" dirty="0" smtClean="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rPr>
                <a:t>1 </a:t>
              </a:r>
              <a:r>
                <a:rPr lang="en-US" sz="1200" dirty="0">
                  <a:solidFill>
                    <a:srgbClr val="4D4D4D"/>
                  </a:solidFill>
                  <a:latin typeface="Adobe Clean" pitchFamily="34" charset="0"/>
                  <a:ea typeface="MS PGothic" pitchFamily="34" charset="-128"/>
                  <a:sym typeface="Adobe Clean" pitchFamily="34" charset="0"/>
                </a:rPr>
                <a:t>Queens Road, </a:t>
              </a:r>
              <a:endParaRPr lang="en-US" sz="1200" dirty="0" smtClean="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rPr>
                <a:t>Melbourne</a:t>
              </a:r>
            </a:p>
            <a:p>
              <a:pPr defTabSz="914400"/>
              <a:r>
                <a:rPr lang="en-US" sz="1200" dirty="0" smtClean="0">
                  <a:solidFill>
                    <a:srgbClr val="4D4D4D"/>
                  </a:solidFill>
                  <a:latin typeface="Adobe Clean" pitchFamily="34" charset="0"/>
                  <a:ea typeface="MS PGothic" pitchFamily="34" charset="-128"/>
                  <a:sym typeface="Adobe Clean" pitchFamily="34" charset="0"/>
                </a:rPr>
                <a:t>Victoria</a:t>
              </a:r>
            </a:p>
            <a:p>
              <a:pPr defTabSz="914400"/>
              <a:endParaRPr lang="en-US" sz="1200" dirty="0">
                <a:solidFill>
                  <a:srgbClr val="4D4D4D"/>
                </a:solidFill>
                <a:latin typeface="Adobe Clean" pitchFamily="34" charset="0"/>
                <a:ea typeface="MS PGothic" pitchFamily="34" charset="-128"/>
                <a:sym typeface="Adobe Clean" pitchFamily="34" charset="0"/>
              </a:endParaRPr>
            </a:p>
            <a:p>
              <a:pPr defTabSz="914400"/>
              <a:r>
                <a:rPr lang="en-US" sz="1200" dirty="0">
                  <a:solidFill>
                    <a:srgbClr val="4D4D4D"/>
                  </a:solidFill>
                  <a:latin typeface="Adobe Clean" pitchFamily="34" charset="0"/>
                  <a:ea typeface="MS PGothic" pitchFamily="34" charset="-128"/>
                  <a:sym typeface="Adobe Clean" pitchFamily="34" charset="0"/>
                </a:rPr>
                <a:t>T</a:t>
              </a:r>
              <a:r>
                <a:rPr lang="en-US" sz="1200" spc="599" dirty="0">
                  <a:solidFill>
                    <a:srgbClr val="4D4D4D"/>
                  </a:solidFill>
                  <a:latin typeface="Adobe Clean" pitchFamily="34" charset="0"/>
                  <a:ea typeface="MS PGothic" pitchFamily="34" charset="-128"/>
                  <a:sym typeface="Adobe Clean" pitchFamily="34" charset="0"/>
                </a:rPr>
                <a:t>  </a:t>
              </a:r>
              <a:r>
                <a:rPr lang="en-US" sz="1200" dirty="0" smtClean="0">
                  <a:solidFill>
                    <a:srgbClr val="4D4D4D"/>
                  </a:solidFill>
                  <a:latin typeface="Adobe Clean" pitchFamily="34" charset="0"/>
                  <a:ea typeface="MS PGothic" pitchFamily="34" charset="-128"/>
                  <a:sym typeface="Adobe Clean" pitchFamily="34" charset="0"/>
                </a:rPr>
                <a:t>0422521722</a:t>
              </a:r>
              <a:endParaRPr lang="en-US" sz="1200" dirty="0">
                <a:solidFill>
                  <a:srgbClr val="4D4D4D"/>
                </a:solidFill>
                <a:latin typeface="Adobe Clean" pitchFamily="34" charset="0"/>
                <a:ea typeface="MS PGothic" pitchFamily="34" charset="-128"/>
                <a:sym typeface="Adobe Clean" pitchFamily="34" charset="0"/>
              </a:endParaRPr>
            </a:p>
            <a:p>
              <a:pPr defTabSz="914400"/>
              <a:endParaRPr lang="en-US" sz="1200" dirty="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hlinkClick r:id="rId4"/>
                </a:rPr>
                <a:t>vvenkata@</a:t>
              </a:r>
              <a:r>
                <a:rPr lang="en-US" sz="1200" dirty="0">
                  <a:solidFill>
                    <a:srgbClr val="4D4D4D"/>
                  </a:solidFill>
                  <a:latin typeface="Adobe Clean" pitchFamily="34" charset="0"/>
                  <a:ea typeface="MS PGothic" pitchFamily="34" charset="-128"/>
                  <a:sym typeface="Adobe Clean" pitchFamily="34" charset="0"/>
                  <a:hlinkClick r:id="rId4"/>
                </a:rPr>
                <a:t>adobe.com</a:t>
              </a:r>
              <a:endParaRPr lang="en-US" sz="1200" dirty="0">
                <a:solidFill>
                  <a:srgbClr val="4D4D4D"/>
                </a:solidFill>
                <a:latin typeface="Adobe Clean" pitchFamily="34" charset="0"/>
                <a:ea typeface="MS PGothic" pitchFamily="34" charset="-128"/>
                <a:sym typeface="Adobe Clean" pitchFamily="34" charset="0"/>
              </a:endParaRPr>
            </a:p>
            <a:p>
              <a:pPr defTabSz="914400"/>
              <a:endParaRPr lang="en-US" sz="1200" dirty="0">
                <a:solidFill>
                  <a:srgbClr val="4D4D4D"/>
                </a:solidFill>
                <a:latin typeface="Adobe Clean" pitchFamily="34" charset="0"/>
                <a:ea typeface="MS PGothic" pitchFamily="34" charset="-128"/>
                <a:sym typeface="Adobe Clean" pitchFamily="34" charset="0"/>
              </a:endParaRPr>
            </a:p>
          </p:txBody>
        </p:sp>
      </p:grpSp>
    </p:spTree>
    <p:extLst>
      <p:ext uri="{BB962C8B-B14F-4D97-AF65-F5344CB8AC3E}">
        <p14:creationId xmlns:p14="http://schemas.microsoft.com/office/powerpoint/2010/main" val="4088257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
        <p:nvSpPr>
          <p:cNvPr id="3" name="Title 2"/>
          <p:cNvSpPr>
            <a:spLocks noGrp="1"/>
          </p:cNvSpPr>
          <p:nvPr>
            <p:ph type="title"/>
          </p:nvPr>
        </p:nvSpPr>
        <p:spPr/>
        <p:txBody>
          <a:bodyPr/>
          <a:lstStyle/>
          <a:p>
            <a:r>
              <a:rPr lang="en-US" dirty="0"/>
              <a:t>Agenda</a:t>
            </a:r>
          </a:p>
        </p:txBody>
      </p:sp>
      <p:sp>
        <p:nvSpPr>
          <p:cNvPr id="4" name="Rectangle 3"/>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p:cNvSpPr>
            <a:spLocks noChangeArrowheads="1"/>
          </p:cNvSpPr>
          <p:nvPr/>
        </p:nvSpPr>
        <p:spPr bwMode="gray">
          <a:xfrm>
            <a:off x="504221" y="1006327"/>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a:pPr>
            <a:r>
              <a:rPr lang="en-US" sz="3200" noProof="1" smtClean="0">
                <a:latin typeface="Adobe Clean Light"/>
                <a:cs typeface="Adobe Clean Light"/>
              </a:rPr>
              <a:t>|  </a:t>
            </a:r>
            <a:r>
              <a:rPr lang="en-US" sz="3200" dirty="0" smtClean="0">
                <a:latin typeface="Adobe Clean Light"/>
                <a:cs typeface="Adobe Clean Light"/>
              </a:rPr>
              <a:t>AEM </a:t>
            </a:r>
            <a:r>
              <a:rPr lang="en-US" sz="3200" dirty="0">
                <a:latin typeface="Adobe Clean Light"/>
                <a:cs typeface="Adobe Clean Light"/>
              </a:rPr>
              <a:t>Commerce Integration </a:t>
            </a:r>
            <a:r>
              <a:rPr lang="en-US" sz="3200" dirty="0" smtClean="0">
                <a:latin typeface="Adobe Clean Light"/>
                <a:cs typeface="Adobe Clean Light"/>
              </a:rPr>
              <a:t>framework - Overview</a:t>
            </a:r>
          </a:p>
          <a:p>
            <a:pPr>
              <a:spcAft>
                <a:spcPct val="20000"/>
              </a:spcAft>
            </a:pPr>
            <a:endParaRPr lang="en-US" sz="3200" noProof="1">
              <a:latin typeface="Adobe Clean" pitchFamily="34" charset="0"/>
              <a:cs typeface="Arial" pitchFamily="34" charset="0"/>
            </a:endParaRPr>
          </a:p>
        </p:txBody>
      </p:sp>
      <p:sp>
        <p:nvSpPr>
          <p:cNvPr id="14" name="Rectangle 5"/>
          <p:cNvSpPr>
            <a:spLocks noChangeArrowheads="1"/>
          </p:cNvSpPr>
          <p:nvPr/>
        </p:nvSpPr>
        <p:spPr bwMode="gray">
          <a:xfrm>
            <a:off x="504221" y="2037278"/>
            <a:ext cx="11072491"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2"/>
            </a:pPr>
            <a:r>
              <a:rPr lang="en-US" sz="3200" noProof="1" smtClean="0">
                <a:solidFill>
                  <a:srgbClr val="0000FF"/>
                </a:solidFill>
                <a:latin typeface="Adobe Clean"/>
                <a:cs typeface="Adobe Clean"/>
              </a:rPr>
              <a:t>|  </a:t>
            </a:r>
            <a:r>
              <a:rPr lang="en-US" sz="3200" dirty="0">
                <a:solidFill>
                  <a:srgbClr val="0000FF"/>
                </a:solidFill>
                <a:latin typeface="Adobe Clean"/>
                <a:cs typeface="Adobe Clean"/>
              </a:rPr>
              <a:t>Introduction to default components and features in </a:t>
            </a:r>
            <a:r>
              <a:rPr lang="en-US" sz="3200" dirty="0" smtClean="0">
                <a:solidFill>
                  <a:srgbClr val="0000FF"/>
                </a:solidFill>
                <a:latin typeface="Adobe Clean"/>
                <a:cs typeface="Adobe Clean"/>
              </a:rPr>
              <a:t>AEM</a:t>
            </a:r>
          </a:p>
          <a:p>
            <a:pPr marL="514350" indent="-514350">
              <a:spcAft>
                <a:spcPct val="20000"/>
              </a:spcAft>
              <a:buAutoNum type="arabicPlain" startAt="2"/>
            </a:pPr>
            <a:endParaRPr lang="en-US" sz="3200" noProof="1">
              <a:solidFill>
                <a:srgbClr val="000000"/>
              </a:solidFill>
              <a:latin typeface="Adobe Clean Light" pitchFamily="34" charset="0"/>
              <a:cs typeface="Arial" pitchFamily="34" charset="0"/>
            </a:endParaRPr>
          </a:p>
        </p:txBody>
      </p:sp>
      <p:sp>
        <p:nvSpPr>
          <p:cNvPr id="15" name="Rectangle 14"/>
          <p:cNvSpPr>
            <a:spLocks noChangeArrowheads="1"/>
          </p:cNvSpPr>
          <p:nvPr/>
        </p:nvSpPr>
        <p:spPr bwMode="gray">
          <a:xfrm>
            <a:off x="504221" y="3068229"/>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3"/>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Commerce API - Interfaces and </a:t>
            </a:r>
            <a:r>
              <a:rPr lang="en-US" sz="3200" dirty="0" smtClean="0">
                <a:solidFill>
                  <a:srgbClr val="000000"/>
                </a:solidFill>
                <a:latin typeface="Adobe Clean Light"/>
                <a:cs typeface="Adobe Clean Light"/>
              </a:rPr>
              <a:t>Classes</a:t>
            </a:r>
          </a:p>
          <a:p>
            <a:pPr>
              <a:spcAft>
                <a:spcPct val="20000"/>
              </a:spcAft>
            </a:pPr>
            <a:endParaRPr lang="en-US" sz="3200" noProof="1">
              <a:solidFill>
                <a:srgbClr val="000000"/>
              </a:solidFill>
              <a:latin typeface="Adobe Clean"/>
              <a:cs typeface="Adobe Clean"/>
            </a:endParaRPr>
          </a:p>
        </p:txBody>
      </p:sp>
      <p:sp>
        <p:nvSpPr>
          <p:cNvPr id="16" name="Rectangle 15"/>
          <p:cNvSpPr>
            <a:spLocks noChangeArrowheads="1"/>
          </p:cNvSpPr>
          <p:nvPr/>
        </p:nvSpPr>
        <p:spPr bwMode="gray">
          <a:xfrm>
            <a:off x="504221" y="4099180"/>
            <a:ext cx="11072491" cy="735013"/>
          </a:xfrm>
          <a:prstGeom prst="rect">
            <a:avLst/>
          </a:prstGeom>
          <a:noFill/>
          <a:ln w="12700">
            <a:noFill/>
            <a:miter lim="800000"/>
            <a:headEnd/>
            <a:tailEnd/>
          </a:ln>
          <a:effectLst/>
        </p:spPr>
        <p:txBody>
          <a:bodyPr lIns="0" tIns="36000" rIns="36000" bIns="36000" anchor="ctr"/>
          <a:lstStyle/>
          <a:p>
            <a:pPr>
              <a:spcAft>
                <a:spcPct val="20000"/>
              </a:spcAft>
            </a:pPr>
            <a:r>
              <a:rPr lang="en-US" sz="3200" noProof="1" smtClean="0">
                <a:solidFill>
                  <a:srgbClr val="000000"/>
                </a:solidFill>
                <a:latin typeface="Adobe Clean Light"/>
                <a:cs typeface="Adobe Clean Light"/>
              </a:rPr>
              <a:t>4  </a:t>
            </a:r>
            <a:r>
              <a:rPr lang="en-US" sz="3200" noProof="1">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a:t>
            </a:r>
            <a:r>
              <a:rPr lang="en-US" sz="3200" dirty="0" err="1" smtClean="0">
                <a:solidFill>
                  <a:srgbClr val="000000"/>
                </a:solidFill>
                <a:latin typeface="Adobe Clean Light"/>
                <a:cs typeface="Adobe Clean Light"/>
              </a:rPr>
              <a:t>ElasticPath</a:t>
            </a:r>
            <a:r>
              <a:rPr lang="en-US" sz="3200" dirty="0" smtClean="0">
                <a:solidFill>
                  <a:srgbClr val="000000"/>
                </a:solidFill>
                <a:latin typeface="Adobe Clean Light"/>
                <a:cs typeface="Adobe Clean Light"/>
              </a:rPr>
              <a:t> </a:t>
            </a:r>
            <a:r>
              <a:rPr lang="en-US" sz="3200" dirty="0">
                <a:solidFill>
                  <a:srgbClr val="000000"/>
                </a:solidFill>
                <a:latin typeface="Adobe Clean Light"/>
                <a:cs typeface="Adobe Clean Light"/>
              </a:rPr>
              <a:t>Commerce Provider Architecture, API - Interfaces and Classes</a:t>
            </a:r>
            <a:endParaRPr lang="en-US" sz="3200" noProof="1">
              <a:solidFill>
                <a:srgbClr val="000000"/>
              </a:solidFill>
              <a:latin typeface="Adobe Clean Light"/>
              <a:cs typeface="Adobe Clean Light"/>
            </a:endParaRPr>
          </a:p>
        </p:txBody>
      </p:sp>
    </p:spTree>
    <p:extLst>
      <p:ext uri="{BB962C8B-B14F-4D97-AF65-F5344CB8AC3E}">
        <p14:creationId xmlns:p14="http://schemas.microsoft.com/office/powerpoint/2010/main" val="2988337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sp>
        <p:nvSpPr>
          <p:cNvPr id="6" name="TextBox 5"/>
          <p:cNvSpPr txBox="1"/>
          <p:nvPr/>
        </p:nvSpPr>
        <p:spPr>
          <a:xfrm>
            <a:off x="2731953" y="1576899"/>
            <a:ext cx="6724918" cy="2836247"/>
          </a:xfrm>
          <a:prstGeom prst="rect">
            <a:avLst/>
          </a:prstGeom>
          <a:noFill/>
        </p:spPr>
        <p:txBody>
          <a:bodyPr wrap="none" rtlCol="0">
            <a:spAutoFit/>
          </a:bodyPr>
          <a:lstStyle/>
          <a:p>
            <a:pPr algn="ctr">
              <a:lnSpc>
                <a:spcPts val="5300"/>
              </a:lnSpc>
            </a:pPr>
            <a:r>
              <a:rPr lang="en-US" sz="5400" dirty="0">
                <a:solidFill>
                  <a:srgbClr val="FFFFFF"/>
                </a:solidFill>
                <a:cs typeface="Adobe Clean"/>
              </a:rPr>
              <a:t>Introduction </a:t>
            </a:r>
            <a:endParaRPr lang="en-US" sz="5400" dirty="0" smtClean="0">
              <a:solidFill>
                <a:srgbClr val="FFFFFF"/>
              </a:solidFill>
              <a:cs typeface="Adobe Clean"/>
            </a:endParaRPr>
          </a:p>
          <a:p>
            <a:pPr algn="ctr">
              <a:lnSpc>
                <a:spcPts val="5300"/>
              </a:lnSpc>
            </a:pPr>
            <a:r>
              <a:rPr lang="en-US" sz="5400" dirty="0" smtClean="0">
                <a:solidFill>
                  <a:srgbClr val="FFFFFF"/>
                </a:solidFill>
                <a:cs typeface="Adobe Clean"/>
              </a:rPr>
              <a:t>to </a:t>
            </a:r>
            <a:r>
              <a:rPr lang="en-US" sz="5400" dirty="0">
                <a:solidFill>
                  <a:srgbClr val="FFFFFF"/>
                </a:solidFill>
                <a:cs typeface="Adobe Clean"/>
              </a:rPr>
              <a:t>default components </a:t>
            </a:r>
            <a:endParaRPr lang="en-US" sz="5400" dirty="0" smtClean="0">
              <a:solidFill>
                <a:srgbClr val="FFFFFF"/>
              </a:solidFill>
              <a:cs typeface="Adobe Clean"/>
            </a:endParaRPr>
          </a:p>
          <a:p>
            <a:pPr algn="ctr">
              <a:lnSpc>
                <a:spcPts val="5300"/>
              </a:lnSpc>
            </a:pPr>
            <a:r>
              <a:rPr lang="en-US" sz="5400" dirty="0" smtClean="0">
                <a:solidFill>
                  <a:srgbClr val="FFFFFF"/>
                </a:solidFill>
                <a:cs typeface="Adobe Clean"/>
              </a:rPr>
              <a:t>and features</a:t>
            </a:r>
          </a:p>
          <a:p>
            <a:pPr algn="ctr">
              <a:lnSpc>
                <a:spcPts val="5300"/>
              </a:lnSpc>
            </a:pPr>
            <a:r>
              <a:rPr lang="en-US" sz="5400" dirty="0" smtClean="0">
                <a:solidFill>
                  <a:srgbClr val="FFFFFF"/>
                </a:solidFill>
                <a:cs typeface="Adobe Clean"/>
              </a:rPr>
              <a:t> </a:t>
            </a:r>
            <a:r>
              <a:rPr lang="en-US" sz="5400" dirty="0">
                <a:solidFill>
                  <a:srgbClr val="FFFFFF"/>
                </a:solidFill>
                <a:cs typeface="Adobe Clean"/>
              </a:rPr>
              <a:t>in AEM</a:t>
            </a:r>
            <a:endParaRPr lang="en-US" sz="5400" dirty="0">
              <a:solidFill>
                <a:srgbClr val="FFFFFF"/>
              </a:solidFill>
              <a:latin typeface="Adobe Clean Light" pitchFamily="34" charset="0"/>
            </a:endParaRPr>
          </a:p>
        </p:txBody>
      </p:sp>
    </p:spTree>
    <p:extLst>
      <p:ext uri="{BB962C8B-B14F-4D97-AF65-F5344CB8AC3E}">
        <p14:creationId xmlns:p14="http://schemas.microsoft.com/office/powerpoint/2010/main" val="4022476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AEM Commerce – Default </a:t>
            </a:r>
            <a:r>
              <a:rPr lang="en-AU" dirty="0" smtClean="0"/>
              <a:t>Features</a:t>
            </a:r>
            <a:endParaRPr lang="de-DE" dirty="0"/>
          </a:p>
        </p:txBody>
      </p:sp>
      <p:sp>
        <p:nvSpPr>
          <p:cNvPr id="3" name="Inhaltsplatzhalter 2"/>
          <p:cNvSpPr>
            <a:spLocks noGrp="1"/>
          </p:cNvSpPr>
          <p:nvPr>
            <p:ph idx="1"/>
          </p:nvPr>
        </p:nvSpPr>
        <p:spPr/>
        <p:txBody>
          <a:bodyPr>
            <a:normAutofit lnSpcReduction="10000"/>
          </a:bodyPr>
          <a:lstStyle/>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smtClean="0">
              <a:solidFill>
                <a:srgbClr val="FF6600"/>
              </a:solidFill>
            </a:endParaRPr>
          </a:p>
          <a:p>
            <a:pPr marL="0" indent="0">
              <a:buNone/>
            </a:pPr>
            <a:r>
              <a:rPr lang="de-DE" dirty="0" smtClean="0">
                <a:solidFill>
                  <a:srgbClr val="FF6600"/>
                </a:solidFill>
              </a:rPr>
              <a:t>Things </a:t>
            </a:r>
            <a:r>
              <a:rPr lang="de-DE" dirty="0" err="1" smtClean="0">
                <a:solidFill>
                  <a:srgbClr val="FF6600"/>
                </a:solidFill>
              </a:rPr>
              <a:t>to</a:t>
            </a:r>
            <a:r>
              <a:rPr lang="de-DE" dirty="0" smtClean="0">
                <a:solidFill>
                  <a:srgbClr val="FF6600"/>
                </a:solidFill>
              </a:rPr>
              <a:t> Notes:</a:t>
            </a:r>
          </a:p>
          <a:p>
            <a:pPr marL="0" indent="0">
              <a:buNone/>
            </a:pPr>
            <a:endParaRPr lang="de-DE" dirty="0" smtClean="0"/>
          </a:p>
          <a:p>
            <a:r>
              <a:rPr lang="de-DE" dirty="0" smtClean="0"/>
              <a:t>Default T</a:t>
            </a:r>
            <a:r>
              <a:rPr lang="en-US" dirty="0" err="1" smtClean="0"/>
              <a:t>emplates</a:t>
            </a:r>
            <a:r>
              <a:rPr lang="en-US" dirty="0" smtClean="0"/>
              <a:t> should/can only be used in very specific locations of the JCR repository</a:t>
            </a:r>
            <a:r>
              <a:rPr lang="de-DE" dirty="0" smtClean="0"/>
              <a:t>.</a:t>
            </a:r>
          </a:p>
          <a:p>
            <a:endParaRPr lang="en-US" dirty="0" smtClean="0"/>
          </a:p>
          <a:p>
            <a:r>
              <a:rPr lang="en-US" dirty="0" smtClean="0"/>
              <a:t>The default commerce components very likely need to be adapted for a customer environment. </a:t>
            </a:r>
          </a:p>
          <a:p>
            <a:endParaRPr lang="en-US" dirty="0" smtClean="0"/>
          </a:p>
          <a:p>
            <a:r>
              <a:rPr lang="en-US" dirty="0" smtClean="0"/>
              <a:t>Still, they can be used for guidance when implementing custom components and in some cases may be extended to reuse some functionality.</a:t>
            </a:r>
            <a:r>
              <a:rPr lang="de-DE" dirty="0" smtClean="0"/>
              <a:t> </a:t>
            </a:r>
            <a:endParaRPr lang="de-DE" dirty="0"/>
          </a:p>
        </p:txBody>
      </p:sp>
      <p:graphicFrame>
        <p:nvGraphicFramePr>
          <p:cNvPr id="4" name="Content Placeholder 4"/>
          <p:cNvGraphicFramePr>
            <a:graphicFrameLocks/>
          </p:cNvGraphicFramePr>
          <p:nvPr>
            <p:extLst>
              <p:ext uri="{D42A27DB-BD31-4B8C-83A1-F6EECF244321}">
                <p14:modId xmlns:p14="http://schemas.microsoft.com/office/powerpoint/2010/main" val="801828965"/>
              </p:ext>
            </p:extLst>
          </p:nvPr>
        </p:nvGraphicFramePr>
        <p:xfrm>
          <a:off x="304879" y="990600"/>
          <a:ext cx="11579226" cy="2057400"/>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r>
              <a:tr h="370840">
                <a:tc>
                  <a:txBody>
                    <a:bodyPr/>
                    <a:lstStyle/>
                    <a:p>
                      <a:r>
                        <a:rPr lang="en-US" dirty="0" smtClean="0"/>
                        <a:t>Catalogue</a:t>
                      </a:r>
                      <a:r>
                        <a:rPr lang="en-US" baseline="0" dirty="0" smtClean="0"/>
                        <a:t> Management and Rollout</a:t>
                      </a:r>
                      <a:endParaRPr lang="en-US" dirty="0"/>
                    </a:p>
                  </a:txBody>
                  <a:tcPr/>
                </a:tc>
                <a:tc>
                  <a:txBody>
                    <a:bodyPr/>
                    <a:lstStyle/>
                    <a:p>
                      <a:r>
                        <a:rPr lang="en-US" dirty="0" smtClean="0"/>
                        <a:t>Catalog management and rollout</a:t>
                      </a:r>
                      <a:endParaRPr lang="en-US" dirty="0"/>
                    </a:p>
                  </a:txBody>
                  <a:tcPr/>
                </a:tc>
              </a:tr>
              <a:tr h="370840">
                <a:tc>
                  <a:txBody>
                    <a:bodyPr/>
                    <a:lstStyle/>
                    <a:p>
                      <a:r>
                        <a:rPr lang="de-DE" dirty="0" smtClean="0"/>
                        <a:t>Templates</a:t>
                      </a:r>
                      <a:endParaRPr lang="en-US" dirty="0"/>
                    </a:p>
                  </a:txBody>
                  <a:tcPr/>
                </a:tc>
                <a:tc>
                  <a:txBody>
                    <a:bodyPr/>
                    <a:lstStyle/>
                    <a:p>
                      <a:r>
                        <a:rPr lang="en-US" b="1" dirty="0" smtClean="0"/>
                        <a:t>/libs/commerce/templates</a:t>
                      </a:r>
                      <a:r>
                        <a:rPr lang="en-US" dirty="0" smtClean="0"/>
                        <a:t> </a:t>
                      </a:r>
                      <a:endParaRPr lang="en-US" dirty="0"/>
                    </a:p>
                  </a:txBody>
                  <a:tcPr/>
                </a:tc>
              </a:tr>
              <a:tr h="370840">
                <a:tc>
                  <a:txBody>
                    <a:bodyPr/>
                    <a:lstStyle/>
                    <a:p>
                      <a:r>
                        <a:rPr lang="de-DE" dirty="0" smtClean="0"/>
                        <a:t>Components</a:t>
                      </a:r>
                      <a:endParaRPr lang="en-US" dirty="0"/>
                    </a:p>
                  </a:txBody>
                  <a:tcPr/>
                </a:tc>
                <a:tc>
                  <a:txBody>
                    <a:bodyPr/>
                    <a:lstStyle/>
                    <a:p>
                      <a:pPr marL="0" marR="0" lvl="1" indent="0" algn="l" defTabSz="1088291" rtl="0" eaLnBrk="1" fontAlgn="auto" latinLnBrk="0" hangingPunct="1">
                        <a:lnSpc>
                          <a:spcPct val="100000"/>
                        </a:lnSpc>
                        <a:spcBef>
                          <a:spcPts val="0"/>
                        </a:spcBef>
                        <a:spcAft>
                          <a:spcPts val="0"/>
                        </a:spcAft>
                        <a:buClrTx/>
                        <a:buSzTx/>
                        <a:buFontTx/>
                        <a:buNone/>
                        <a:tabLst/>
                        <a:defRPr/>
                      </a:pPr>
                      <a:r>
                        <a:rPr lang="en-US" b="1" dirty="0" smtClean="0"/>
                        <a:t>/libs/commerce/components</a:t>
                      </a:r>
                      <a:r>
                        <a:rPr lang="de-DE" dirty="0" smtClean="0"/>
                        <a:t> </a:t>
                      </a:r>
                    </a:p>
                  </a:txBody>
                  <a:tcPr/>
                </a:tc>
              </a:tr>
              <a:tr h="370840">
                <a:tc>
                  <a:txBody>
                    <a:bodyPr/>
                    <a:lstStyle/>
                    <a:p>
                      <a:r>
                        <a:rPr lang="en-US" dirty="0" err="1" smtClean="0"/>
                        <a:t>ContextHub</a:t>
                      </a:r>
                      <a:endParaRPr lang="en-US" dirty="0"/>
                    </a:p>
                  </a:txBody>
                  <a:tcPr/>
                </a:tc>
                <a:tc>
                  <a:txBody>
                    <a:bodyPr/>
                    <a:lstStyle/>
                    <a:p>
                      <a:r>
                        <a:rPr lang="de-DE" b="1" dirty="0" smtClean="0"/>
                        <a:t>/</a:t>
                      </a:r>
                      <a:r>
                        <a:rPr lang="de-DE" b="1" dirty="0" err="1" smtClean="0"/>
                        <a:t>libs</a:t>
                      </a:r>
                      <a:r>
                        <a:rPr lang="de-DE" b="1" dirty="0" smtClean="0"/>
                        <a:t>/</a:t>
                      </a:r>
                      <a:r>
                        <a:rPr lang="de-DE" b="1" dirty="0" err="1" smtClean="0"/>
                        <a:t>commerce</a:t>
                      </a:r>
                      <a:r>
                        <a:rPr lang="de-DE" b="1" dirty="0" smtClean="0"/>
                        <a:t>/</a:t>
                      </a:r>
                      <a:r>
                        <a:rPr lang="de-DE" b="1" dirty="0" err="1" smtClean="0"/>
                        <a:t>contexthub</a:t>
                      </a:r>
                      <a:r>
                        <a:rPr lang="de-DE" b="1" dirty="0" smtClean="0"/>
                        <a:t>/</a:t>
                      </a:r>
                      <a:r>
                        <a:rPr lang="de-DE" b="1" dirty="0" err="1" smtClean="0"/>
                        <a:t>clientlibs</a:t>
                      </a:r>
                      <a:r>
                        <a:rPr lang="de-DE" b="1" dirty="0" smtClean="0"/>
                        <a:t> </a:t>
                      </a:r>
                      <a:endParaRPr lang="en-US" dirty="0"/>
                    </a:p>
                  </a:txBody>
                  <a:tcPr/>
                </a:tc>
              </a:tr>
            </a:tbl>
          </a:graphicData>
        </a:graphic>
      </p:graphicFrame>
    </p:spTree>
    <p:extLst>
      <p:ext uri="{BB962C8B-B14F-4D97-AF65-F5344CB8AC3E}">
        <p14:creationId xmlns:p14="http://schemas.microsoft.com/office/powerpoint/2010/main" val="1830601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AEM Commerce – </a:t>
            </a:r>
            <a:r>
              <a:rPr lang="en-AU" dirty="0" smtClean="0">
                <a:latin typeface="Calibri"/>
                <a:cs typeface="Calibri"/>
              </a:rPr>
              <a:t>Catalogue Management</a:t>
            </a:r>
            <a:endParaRPr lang="en-US" dirty="0">
              <a:latin typeface="Calibri"/>
              <a:cs typeface="Calibri"/>
            </a:endParaRPr>
          </a:p>
        </p:txBody>
      </p:sp>
      <p:sp>
        <p:nvSpPr>
          <p:cNvPr id="3" name="Slide Number Placeholder 2"/>
          <p:cNvSpPr>
            <a:spLocks noGrp="1"/>
          </p:cNvSpPr>
          <p:nvPr>
            <p:ph type="sldNum" sz="quarter" idx="12"/>
          </p:nvPr>
        </p:nvSpPr>
        <p:spPr>
          <a:xfrm>
            <a:off x="7964072" y="6135596"/>
            <a:ext cx="1015735" cy="168274"/>
          </a:xfrm>
        </p:spPr>
        <p:txBody>
          <a:bodyPr/>
          <a:lstStyle/>
          <a:p>
            <a:pPr algn="ctr"/>
            <a:fld id="{90156F56-D5AE-4C6F-B826-C69D1BC521BB}" type="slidenum">
              <a:rPr lang="en-US" b="1" smtClean="0">
                <a:latin typeface="Calibri"/>
                <a:cs typeface="Calibri"/>
              </a:rPr>
              <a:pPr algn="ctr"/>
              <a:t>23</a:t>
            </a:fld>
            <a:endParaRPr lang="en-US" b="1" dirty="0">
              <a:latin typeface="Calibri"/>
              <a:cs typeface="Calibri"/>
            </a:endParaRPr>
          </a:p>
        </p:txBody>
      </p:sp>
      <p:sp>
        <p:nvSpPr>
          <p:cNvPr id="5" name="Rounded Rectangle 4"/>
          <p:cNvSpPr/>
          <p:nvPr/>
        </p:nvSpPr>
        <p:spPr>
          <a:xfrm>
            <a:off x="6163161" y="1008409"/>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COMMERCE PIM</a:t>
            </a:r>
          </a:p>
          <a:p>
            <a:pPr algn="ctr"/>
            <a:r>
              <a:rPr lang="en-US" b="1" dirty="0" smtClean="0">
                <a:latin typeface="Calibri"/>
                <a:cs typeface="Calibri"/>
              </a:rPr>
              <a:t>/</a:t>
            </a:r>
            <a:r>
              <a:rPr lang="en-US" b="1" dirty="0" err="1" smtClean="0">
                <a:latin typeface="Calibri"/>
                <a:cs typeface="Calibri"/>
              </a:rPr>
              <a:t>etc</a:t>
            </a:r>
            <a:r>
              <a:rPr lang="en-US" b="1" dirty="0" smtClean="0">
                <a:latin typeface="Calibri"/>
                <a:cs typeface="Calibri"/>
              </a:rPr>
              <a:t>/commerce/products</a:t>
            </a:r>
            <a:endParaRPr lang="en-US" b="1" dirty="0">
              <a:latin typeface="Calibri"/>
              <a:cs typeface="Calibri"/>
            </a:endParaRPr>
          </a:p>
        </p:txBody>
      </p:sp>
      <p:sp>
        <p:nvSpPr>
          <p:cNvPr id="29" name="Rounded Rectangle 28"/>
          <p:cNvSpPr/>
          <p:nvPr/>
        </p:nvSpPr>
        <p:spPr>
          <a:xfrm>
            <a:off x="6132310" y="309014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COMMERCE CATALOG BLUEPRINT</a:t>
            </a:r>
          </a:p>
          <a:p>
            <a:pPr algn="ctr"/>
            <a:r>
              <a:rPr lang="en-US" b="1" dirty="0" smtClean="0">
                <a:latin typeface="Calibri"/>
                <a:cs typeface="Calibri"/>
              </a:rPr>
              <a:t>/content/catalog</a:t>
            </a:r>
            <a:endParaRPr lang="en-US" b="1" dirty="0">
              <a:latin typeface="Calibri"/>
              <a:cs typeface="Calibri"/>
            </a:endParaRPr>
          </a:p>
        </p:txBody>
      </p:sp>
      <p:sp>
        <p:nvSpPr>
          <p:cNvPr id="32" name="Rounded Rectangle 31"/>
          <p:cNvSpPr/>
          <p:nvPr/>
        </p:nvSpPr>
        <p:spPr>
          <a:xfrm>
            <a:off x="6162590" y="5196306"/>
            <a:ext cx="4994600" cy="738265"/>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Calibri"/>
                <a:cs typeface="Calibri"/>
              </a:rPr>
              <a:t>CATALOG</a:t>
            </a:r>
          </a:p>
          <a:p>
            <a:pPr algn="ctr"/>
            <a:r>
              <a:rPr lang="en-US" b="1" dirty="0" smtClean="0">
                <a:latin typeface="Calibri"/>
                <a:cs typeface="Calibri"/>
              </a:rPr>
              <a:t>/content</a:t>
            </a:r>
            <a:endParaRPr lang="en-US" b="1" dirty="0">
              <a:latin typeface="Calibri"/>
              <a:cs typeface="Calibri"/>
            </a:endParaRPr>
          </a:p>
        </p:txBody>
      </p:sp>
      <p:cxnSp>
        <p:nvCxnSpPr>
          <p:cNvPr id="36" name="Straight Arrow Connector 35"/>
          <p:cNvCxnSpPr/>
          <p:nvPr/>
        </p:nvCxnSpPr>
        <p:spPr>
          <a:xfrm flipV="1">
            <a:off x="8685317" y="1746676"/>
            <a:ext cx="17598" cy="1370999"/>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feld 26"/>
          <p:cNvSpPr txBox="1"/>
          <p:nvPr/>
        </p:nvSpPr>
        <p:spPr>
          <a:xfrm>
            <a:off x="8856285" y="2161748"/>
            <a:ext cx="2875420" cy="223000"/>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Cambria"/>
                <a:cs typeface="Calibri"/>
              </a:rPr>
              <a:t>Catalog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generation</a:t>
            </a:r>
            <a:r>
              <a:rPr kumimoji="0" lang="en-US" b="0" i="0" u="none" strike="noStrike" kern="0" cap="none" spc="0" normalizeH="0" noProof="0" dirty="0" smtClean="0">
                <a:ln>
                  <a:noFill/>
                </a:ln>
                <a:solidFill>
                  <a:sysClr val="windowText" lastClr="000000"/>
                </a:solidFill>
                <a:effectLst/>
                <a:uLnTx/>
                <a:uFillTx/>
                <a:latin typeface="Calibri"/>
                <a:ea typeface="Cambria"/>
                <a:cs typeface="Calibri"/>
              </a:rPr>
              <a:t>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based </a:t>
            </a:r>
            <a:r>
              <a:rPr kumimoji="0" lang="en-US" b="0" i="0" u="none" strike="noStrike" kern="0" cap="none" spc="0" normalizeH="0" baseline="0" noProof="0" dirty="0">
                <a:ln>
                  <a:noFill/>
                </a:ln>
                <a:solidFill>
                  <a:sysClr val="windowText" lastClr="000000"/>
                </a:solidFill>
                <a:effectLst/>
                <a:uLnTx/>
                <a:uFillTx/>
                <a:latin typeface="Calibri"/>
                <a:ea typeface="Cambria"/>
                <a:cs typeface="Calibri"/>
              </a:rPr>
              <a:t>on </a:t>
            </a:r>
            <a:r>
              <a:rPr kumimoji="0" lang="en-US" b="0" i="0" u="none" strike="noStrike" kern="0" cap="none" spc="0" normalizeH="0" baseline="0" noProof="0" dirty="0" smtClean="0">
                <a:ln>
                  <a:noFill/>
                </a:ln>
                <a:solidFill>
                  <a:sysClr val="windowText" lastClr="000000"/>
                </a:solidFill>
                <a:effectLst/>
                <a:uLnTx/>
                <a:uFillTx/>
                <a:latin typeface="Calibri"/>
                <a:ea typeface="Cambria"/>
                <a:cs typeface="Calibri"/>
              </a:rPr>
              <a:t>product tags.</a:t>
            </a:r>
            <a:endParaRPr kumimoji="0" lang="de-DE" b="0" i="0" u="none" strike="noStrike" kern="0" cap="none" spc="0" normalizeH="0" baseline="0" noProof="0" dirty="0">
              <a:ln>
                <a:noFill/>
              </a:ln>
              <a:solidFill>
                <a:sysClr val="windowText" lastClr="000000"/>
              </a:solidFill>
              <a:effectLst/>
              <a:uLnTx/>
              <a:uFillTx/>
              <a:latin typeface="Calibri"/>
              <a:ea typeface="Cambria"/>
              <a:cs typeface="Calibri"/>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mbria"/>
                <a:ea typeface="Cambria"/>
                <a:cs typeface="Times New Roman"/>
              </a:rPr>
              <a:t> </a:t>
            </a:r>
            <a:endParaRPr kumimoji="0" lang="de-DE" b="0" i="0" u="none" strike="noStrike" kern="0" cap="none" spc="0" normalizeH="0" baseline="0" noProof="0" dirty="0">
              <a:ln>
                <a:noFill/>
              </a:ln>
              <a:solidFill>
                <a:sysClr val="windowText" lastClr="000000"/>
              </a:solidFill>
              <a:effectLst/>
              <a:uLnTx/>
              <a:uFillTx/>
              <a:latin typeface="Cambria"/>
              <a:ea typeface="Cambria"/>
              <a:cs typeface="Times New Roman"/>
            </a:endParaRPr>
          </a:p>
        </p:txBody>
      </p:sp>
      <p:cxnSp>
        <p:nvCxnSpPr>
          <p:cNvPr id="39" name="Straight Arrow Connector 38"/>
          <p:cNvCxnSpPr>
            <a:stCxn id="29" idx="2"/>
          </p:cNvCxnSpPr>
          <p:nvPr/>
        </p:nvCxnSpPr>
        <p:spPr>
          <a:xfrm>
            <a:off x="8629610" y="3828411"/>
            <a:ext cx="0" cy="1407120"/>
          </a:xfrm>
          <a:prstGeom prst="straightConnector1">
            <a:avLst/>
          </a:prstGeom>
          <a:ln w="635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feld 26"/>
          <p:cNvSpPr txBox="1"/>
          <p:nvPr/>
        </p:nvSpPr>
        <p:spPr>
          <a:xfrm>
            <a:off x="8979808" y="4280219"/>
            <a:ext cx="1802136" cy="372531"/>
          </a:xfrm>
          <a:prstGeom prst="rect">
            <a:avLst/>
          </a:prstGeom>
          <a:noFill/>
          <a:ln>
            <a:noFill/>
          </a:ln>
          <a:effectLst/>
          <a:extLst>
            <a:ext uri="{C572A759-6A51-4108-AA02-DFA0A04FC94B}">
              <ma14:wrappingTextBoxFlag xmlns:ma14="http://schemas.microsoft.com/office/mac/drawingml/2011/main"/>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1000"/>
              </a:spcAft>
              <a:buClrTx/>
              <a:buSzTx/>
              <a:buFontTx/>
              <a:buNone/>
              <a:tabLst/>
              <a:defRPr/>
            </a:pPr>
            <a:r>
              <a:rPr kumimoji="0" lang="en-AU" b="0" i="0" u="none" strike="noStrike" kern="0" cap="none" spc="0" normalizeH="0" baseline="0" noProof="0" dirty="0" smtClean="0">
                <a:ln>
                  <a:noFill/>
                </a:ln>
                <a:solidFill>
                  <a:sysClr val="windowText" lastClr="000000"/>
                </a:solidFill>
                <a:effectLst/>
                <a:uLnTx/>
                <a:uFillTx/>
                <a:latin typeface="Calibri"/>
                <a:ea typeface="Cambria"/>
                <a:cs typeface="Calibri"/>
              </a:rPr>
              <a:t>Live Copy</a:t>
            </a:r>
            <a:endParaRPr kumimoji="0" lang="de-DE" b="0" i="0" u="none" strike="noStrike" kern="0" cap="none" spc="0" normalizeH="0" baseline="0" noProof="0" dirty="0">
              <a:ln>
                <a:noFill/>
              </a:ln>
              <a:solidFill>
                <a:sysClr val="windowText" lastClr="000000"/>
              </a:solidFill>
              <a:effectLst/>
              <a:uLnTx/>
              <a:uFillTx/>
              <a:latin typeface="Calibri"/>
              <a:ea typeface="Cambria"/>
              <a:cs typeface="Calibri"/>
            </a:endParaRPr>
          </a:p>
          <a:p>
            <a:pPr marL="182880" marR="0" lvl="0" indent="0" defTabSz="914400" eaLnBrk="1" fontAlgn="auto" latinLnBrk="0" hangingPunct="1">
              <a:lnSpc>
                <a:spcPct val="115000"/>
              </a:lnSpc>
              <a:spcBef>
                <a:spcPts val="0"/>
              </a:spcBef>
              <a:spcAft>
                <a:spcPts val="100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mbria"/>
                <a:ea typeface="Cambria"/>
                <a:cs typeface="Times New Roman"/>
              </a:rPr>
              <a:t> </a:t>
            </a:r>
            <a:endParaRPr kumimoji="0" lang="de-DE" b="0" i="0" u="none" strike="noStrike" kern="0" cap="none" spc="0" normalizeH="0" baseline="0" noProof="0" dirty="0">
              <a:ln>
                <a:noFill/>
              </a:ln>
              <a:solidFill>
                <a:sysClr val="windowText" lastClr="000000"/>
              </a:solidFill>
              <a:effectLst/>
              <a:uLnTx/>
              <a:uFillTx/>
              <a:latin typeface="Cambria"/>
              <a:ea typeface="Cambria"/>
              <a:cs typeface="Times New Roman"/>
            </a:endParaRPr>
          </a:p>
        </p:txBody>
      </p:sp>
      <p:sp>
        <p:nvSpPr>
          <p:cNvPr id="20" name="Inhaltsplatzhalter 2"/>
          <p:cNvSpPr>
            <a:spLocks noGrp="1"/>
          </p:cNvSpPr>
          <p:nvPr>
            <p:ph idx="1"/>
          </p:nvPr>
        </p:nvSpPr>
        <p:spPr>
          <a:xfrm>
            <a:off x="304721" y="990599"/>
            <a:ext cx="5434788" cy="4943971"/>
          </a:xfrm>
        </p:spPr>
        <p:txBody>
          <a:bodyPr>
            <a:normAutofit/>
          </a:bodyPr>
          <a:lstStyle/>
          <a:p>
            <a:pPr algn="just"/>
            <a:r>
              <a:rPr lang="en-US" dirty="0"/>
              <a:t>Adobe </a:t>
            </a:r>
            <a:r>
              <a:rPr lang="en-US" dirty="0" smtClean="0"/>
              <a:t>AEM provides </a:t>
            </a:r>
            <a:r>
              <a:rPr lang="en-US" dirty="0"/>
              <a:t>a default structure how the elements of the commerce application are placed in the </a:t>
            </a:r>
            <a:r>
              <a:rPr lang="en-US" dirty="0" smtClean="0"/>
              <a:t>JCR repository.</a:t>
            </a:r>
          </a:p>
          <a:p>
            <a:endParaRPr lang="en-US" dirty="0"/>
          </a:p>
          <a:p>
            <a:endParaRPr lang="de-DE" dirty="0"/>
          </a:p>
          <a:p>
            <a:pPr algn="just"/>
            <a:r>
              <a:rPr lang="en-US" dirty="0" smtClean="0"/>
              <a:t>This </a:t>
            </a:r>
            <a:r>
              <a:rPr lang="en-US" dirty="0"/>
              <a:t>applies to the </a:t>
            </a:r>
            <a:r>
              <a:rPr lang="en-US" dirty="0" smtClean="0"/>
              <a:t>commerce </a:t>
            </a:r>
            <a:r>
              <a:rPr lang="en-US" dirty="0"/>
              <a:t>implementations provided by Adobe </a:t>
            </a:r>
            <a:r>
              <a:rPr lang="en-US" dirty="0" smtClean="0"/>
              <a:t>(Granite, </a:t>
            </a:r>
            <a:r>
              <a:rPr lang="en-US" dirty="0" err="1" smtClean="0"/>
              <a:t>Hybris</a:t>
            </a:r>
            <a:r>
              <a:rPr lang="en-US" dirty="0" smtClean="0"/>
              <a:t>, Elastic Path)</a:t>
            </a:r>
            <a:r>
              <a:rPr lang="en-US" dirty="0"/>
              <a:t>. If a custom commerce implementation were created, the points below do not necessarily apply.</a:t>
            </a:r>
            <a:r>
              <a:rPr lang="de-DE" dirty="0"/>
              <a:t> </a:t>
            </a:r>
          </a:p>
        </p:txBody>
      </p:sp>
    </p:spTree>
    <p:extLst>
      <p:ext uri="{BB962C8B-B14F-4D97-AF65-F5344CB8AC3E}">
        <p14:creationId xmlns:p14="http://schemas.microsoft.com/office/powerpoint/2010/main" val="35627763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Commerce Management –</a:t>
            </a:r>
            <a:r>
              <a:rPr lang="de-DE" dirty="0" smtClean="0"/>
              <a:t> AS A SNAPSHOT</a:t>
            </a:r>
            <a:endParaRPr lang="en-US" dirty="0"/>
          </a:p>
        </p:txBody>
      </p:sp>
      <p:pic>
        <p:nvPicPr>
          <p:cNvPr id="4" name="Picture 3"/>
          <p:cNvPicPr>
            <a:picLocks noChangeAspect="1"/>
          </p:cNvPicPr>
          <p:nvPr/>
        </p:nvPicPr>
        <p:blipFill>
          <a:blip r:embed="rId2"/>
          <a:stretch>
            <a:fillRect/>
          </a:stretch>
        </p:blipFill>
        <p:spPr>
          <a:xfrm>
            <a:off x="1117600" y="977900"/>
            <a:ext cx="9931400" cy="4902200"/>
          </a:xfrm>
          <a:prstGeom prst="rect">
            <a:avLst/>
          </a:prstGeom>
        </p:spPr>
      </p:pic>
    </p:spTree>
    <p:extLst>
      <p:ext uri="{BB962C8B-B14F-4D97-AF65-F5344CB8AC3E}">
        <p14:creationId xmlns:p14="http://schemas.microsoft.com/office/powerpoint/2010/main" val="1404232241"/>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1/2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25</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14353600"/>
              </p:ext>
            </p:extLst>
          </p:nvPr>
        </p:nvGraphicFramePr>
        <p:xfrm>
          <a:off x="304800" y="990600"/>
          <a:ext cx="11579226" cy="525779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Comments</a:t>
                      </a:r>
                      <a:endParaRPr lang="en-US" dirty="0"/>
                    </a:p>
                  </a:txBody>
                  <a:tcPr/>
                </a:tc>
              </a:tr>
              <a:tr h="370840">
                <a:tc>
                  <a:txBody>
                    <a:bodyPr/>
                    <a:lstStyle/>
                    <a:p>
                      <a:r>
                        <a:rPr lang="en-US" dirty="0" smtClean="0"/>
                        <a:t>Call to Action</a:t>
                      </a:r>
                      <a:endParaRPr lang="en-US" dirty="0"/>
                    </a:p>
                  </a:txBody>
                  <a:tcPr/>
                </a:tc>
                <a:tc>
                  <a:txBody>
                    <a:bodyPr/>
                    <a:lstStyle/>
                    <a:p>
                      <a:r>
                        <a:rPr lang="en-US" dirty="0" smtClean="0"/>
                        <a:t>Setup</a:t>
                      </a:r>
                      <a:r>
                        <a:rPr lang="en-US" baseline="0" dirty="0" smtClean="0"/>
                        <a:t> of call to action components with images.</a:t>
                      </a:r>
                      <a:endParaRPr lang="en-US" dirty="0"/>
                    </a:p>
                  </a:txBody>
                  <a:tcPr/>
                </a:tc>
              </a:tr>
              <a:tr h="370840">
                <a:tc>
                  <a:txBody>
                    <a:bodyPr/>
                    <a:lstStyle/>
                    <a:p>
                      <a:r>
                        <a:rPr lang="en-US" dirty="0" smtClean="0"/>
                        <a:t>Image with Add to Cart Link</a:t>
                      </a:r>
                      <a:endParaRPr lang="en-US" dirty="0"/>
                    </a:p>
                  </a:txBody>
                  <a:tcPr/>
                </a:tc>
                <a:tc>
                  <a:txBody>
                    <a:bodyPr/>
                    <a:lstStyle/>
                    <a:p>
                      <a:r>
                        <a:rPr lang="en-US" dirty="0" smtClean="0"/>
                        <a:t>Annotate</a:t>
                      </a:r>
                      <a:r>
                        <a:rPr lang="en-US" baseline="0" dirty="0" smtClean="0"/>
                        <a:t> a image with Add to Cart buttons</a:t>
                      </a:r>
                      <a:endParaRPr lang="en-US" dirty="0"/>
                    </a:p>
                  </a:txBody>
                  <a:tcPr/>
                </a:tc>
              </a:tr>
              <a:tr h="370840">
                <a:tc>
                  <a:txBody>
                    <a:bodyPr/>
                    <a:lstStyle/>
                    <a:p>
                      <a:r>
                        <a:rPr lang="en-US" dirty="0" smtClean="0"/>
                        <a:t>Last-Viewed</a:t>
                      </a:r>
                      <a:r>
                        <a:rPr lang="en-US" baseline="0" dirty="0" smtClean="0"/>
                        <a:t> Call to Action</a:t>
                      </a:r>
                      <a:endParaRPr lang="en-US" dirty="0"/>
                    </a:p>
                  </a:txBody>
                  <a:tcPr/>
                </a:tc>
                <a:tc>
                  <a:txBody>
                    <a:bodyPr/>
                    <a:lstStyle/>
                    <a:p>
                      <a:r>
                        <a:rPr lang="en-US" dirty="0" smtClean="0"/>
                        <a:t>Tracking of the Call to action</a:t>
                      </a:r>
                      <a:r>
                        <a:rPr lang="en-US" baseline="0" dirty="0" smtClean="0"/>
                        <a:t> clicks</a:t>
                      </a:r>
                      <a:endParaRPr lang="en-US" dirty="0"/>
                    </a:p>
                  </a:txBody>
                  <a:tcPr/>
                </a:tc>
              </a:tr>
              <a:tr h="370840">
                <a:tc>
                  <a:txBody>
                    <a:bodyPr/>
                    <a:lstStyle/>
                    <a:p>
                      <a:r>
                        <a:rPr lang="en-US" dirty="0" smtClean="0"/>
                        <a:t>Navigation Product</a:t>
                      </a:r>
                      <a:endParaRPr lang="en-US" dirty="0"/>
                    </a:p>
                  </a:txBody>
                  <a:tcPr/>
                </a:tc>
                <a:tc>
                  <a:txBody>
                    <a:bodyPr/>
                    <a:lstStyle/>
                    <a:p>
                      <a:r>
                        <a:rPr lang="en-US" dirty="0" smtClean="0"/>
                        <a:t>A navigation list of products</a:t>
                      </a:r>
                      <a:endParaRPr lang="en-US" dirty="0"/>
                    </a:p>
                  </a:txBody>
                  <a:tcPr/>
                </a:tc>
              </a:tr>
              <a:tr h="370840">
                <a:tc>
                  <a:txBody>
                    <a:bodyPr/>
                    <a:lstStyle/>
                    <a:p>
                      <a:r>
                        <a:rPr lang="en-US" dirty="0" smtClean="0"/>
                        <a:t>Order History</a:t>
                      </a:r>
                      <a:endParaRPr lang="en-US" dirty="0"/>
                    </a:p>
                  </a:txBody>
                  <a:tcPr/>
                </a:tc>
                <a:tc>
                  <a:txBody>
                    <a:bodyPr/>
                    <a:lstStyle/>
                    <a:p>
                      <a:r>
                        <a:rPr lang="en-US" dirty="0" smtClean="0"/>
                        <a:t>History of the user’s orders</a:t>
                      </a:r>
                      <a:endParaRPr lang="en-US" dirty="0"/>
                    </a:p>
                  </a:txBody>
                  <a:tcPr/>
                </a:tc>
              </a:tr>
              <a:tr h="370840">
                <a:tc>
                  <a:txBody>
                    <a:bodyPr/>
                    <a:lstStyle/>
                    <a:p>
                      <a:r>
                        <a:rPr lang="en-US" dirty="0" smtClean="0"/>
                        <a:t>Payment Methods</a:t>
                      </a:r>
                      <a:endParaRPr lang="en-US" dirty="0"/>
                    </a:p>
                  </a:txBody>
                  <a:tcPr/>
                </a:tc>
                <a:tc>
                  <a:txBody>
                    <a:bodyPr/>
                    <a:lstStyle/>
                    <a:p>
                      <a:r>
                        <a:rPr lang="en-US" dirty="0" smtClean="0"/>
                        <a:t>Available payment methods for user</a:t>
                      </a:r>
                      <a:endParaRPr lang="en-US" dirty="0"/>
                    </a:p>
                  </a:txBody>
                  <a:tcPr/>
                </a:tc>
              </a:tr>
              <a:tr h="370840">
                <a:tc>
                  <a:txBody>
                    <a:bodyPr/>
                    <a:lstStyle/>
                    <a:p>
                      <a:r>
                        <a:rPr lang="en-US" dirty="0" smtClean="0"/>
                        <a:t>Product</a:t>
                      </a:r>
                      <a:endParaRPr lang="en-US" dirty="0"/>
                    </a:p>
                  </a:txBody>
                  <a:tcPr/>
                </a:tc>
                <a:tc>
                  <a:txBody>
                    <a:bodyPr/>
                    <a:lstStyle/>
                    <a:p>
                      <a:r>
                        <a:rPr lang="en-US" dirty="0" smtClean="0"/>
                        <a:t>Display of the product</a:t>
                      </a:r>
                      <a:endParaRPr lang="en-US" dirty="0"/>
                    </a:p>
                  </a:txBody>
                  <a:tcPr/>
                </a:tc>
              </a:tr>
              <a:tr h="370840">
                <a:tc>
                  <a:txBody>
                    <a:bodyPr/>
                    <a:lstStyle/>
                    <a:p>
                      <a:r>
                        <a:rPr lang="en-US" dirty="0" smtClean="0"/>
                        <a:t>Recently Viewed Products</a:t>
                      </a:r>
                      <a:endParaRPr lang="en-US" dirty="0"/>
                    </a:p>
                  </a:txBody>
                  <a:tcPr/>
                </a:tc>
                <a:tc>
                  <a:txBody>
                    <a:bodyPr/>
                    <a:lstStyle/>
                    <a:p>
                      <a:r>
                        <a:rPr lang="en-US" dirty="0" smtClean="0"/>
                        <a:t>A list of products viewed by user tracked</a:t>
                      </a:r>
                      <a:r>
                        <a:rPr lang="en-US" baseline="0" dirty="0" smtClean="0"/>
                        <a:t> through </a:t>
                      </a:r>
                      <a:r>
                        <a:rPr lang="en-US" baseline="0" dirty="0" err="1" smtClean="0"/>
                        <a:t>ContextHub</a:t>
                      </a:r>
                      <a:endParaRPr lang="en-US" dirty="0"/>
                    </a:p>
                  </a:txBody>
                  <a:tcPr/>
                </a:tc>
              </a:tr>
              <a:tr h="370840">
                <a:tc>
                  <a:txBody>
                    <a:bodyPr/>
                    <a:lstStyle/>
                    <a:p>
                      <a:r>
                        <a:rPr lang="en-US" dirty="0" smtClean="0"/>
                        <a:t>Recommended Products</a:t>
                      </a:r>
                      <a:endParaRPr lang="en-US" dirty="0"/>
                    </a:p>
                  </a:txBody>
                  <a:tcPr/>
                </a:tc>
                <a:tc>
                  <a:txBody>
                    <a:bodyPr/>
                    <a:lstStyle/>
                    <a:p>
                      <a:r>
                        <a:rPr lang="en-US" dirty="0" smtClean="0"/>
                        <a:t>Related products which are recommended.</a:t>
                      </a:r>
                      <a:endParaRPr lang="en-US" dirty="0"/>
                    </a:p>
                  </a:txBody>
                  <a:tcPr/>
                </a:tc>
              </a:tr>
              <a:tr h="370840">
                <a:tc>
                  <a:txBody>
                    <a:bodyPr/>
                    <a:lstStyle/>
                    <a:p>
                      <a:r>
                        <a:rPr lang="en-US" dirty="0" smtClean="0"/>
                        <a:t>Search</a:t>
                      </a:r>
                      <a:endParaRPr lang="en-US" dirty="0"/>
                    </a:p>
                  </a:txBody>
                  <a:tcPr/>
                </a:tc>
                <a:tc>
                  <a:txBody>
                    <a:bodyPr/>
                    <a:lstStyle/>
                    <a:p>
                      <a:r>
                        <a:rPr lang="en-US" dirty="0" smtClean="0"/>
                        <a:t>Search the product data</a:t>
                      </a:r>
                      <a:endParaRPr lang="en-US" dirty="0"/>
                    </a:p>
                  </a:txBody>
                  <a:tcPr/>
                </a:tc>
              </a:tr>
              <a:tr h="370840">
                <a:tc>
                  <a:txBody>
                    <a:bodyPr/>
                    <a:lstStyle/>
                    <a:p>
                      <a:r>
                        <a:rPr lang="en-US" dirty="0" smtClean="0"/>
                        <a:t>Shipping</a:t>
                      </a:r>
                      <a:r>
                        <a:rPr lang="en-US" baseline="0" dirty="0" smtClean="0"/>
                        <a:t> Methods</a:t>
                      </a:r>
                      <a:endParaRPr lang="en-US" dirty="0"/>
                    </a:p>
                  </a:txBody>
                  <a:tcPr/>
                </a:tc>
                <a:tc>
                  <a:txBody>
                    <a:bodyPr/>
                    <a:lstStyle/>
                    <a:p>
                      <a:r>
                        <a:rPr lang="en-US" dirty="0" smtClean="0"/>
                        <a:t>Available shipping methods for the product</a:t>
                      </a:r>
                      <a:endParaRPr lang="en-US" dirty="0"/>
                    </a:p>
                  </a:txBody>
                  <a:tcPr/>
                </a:tc>
              </a:tr>
            </a:tbl>
          </a:graphicData>
        </a:graphic>
      </p:graphicFrame>
    </p:spTree>
    <p:extLst>
      <p:ext uri="{BB962C8B-B14F-4D97-AF65-F5344CB8AC3E}">
        <p14:creationId xmlns:p14="http://schemas.microsoft.com/office/powerpoint/2010/main" val="17045650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Components – 2/2</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25900658"/>
              </p:ext>
            </p:extLst>
          </p:nvPr>
        </p:nvGraphicFramePr>
        <p:xfrm>
          <a:off x="304800" y="990600"/>
          <a:ext cx="11579226" cy="324611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Component</a:t>
                      </a:r>
                      <a:endParaRPr lang="en-US" dirty="0"/>
                    </a:p>
                  </a:txBody>
                  <a:tcPr/>
                </a:tc>
                <a:tc>
                  <a:txBody>
                    <a:bodyPr/>
                    <a:lstStyle/>
                    <a:p>
                      <a:r>
                        <a:rPr lang="en-US" dirty="0" smtClean="0"/>
                        <a:t>Purpose</a:t>
                      </a:r>
                      <a:endParaRPr lang="en-US" dirty="0"/>
                    </a:p>
                  </a:txBody>
                  <a:tcPr/>
                </a:tc>
              </a:tr>
              <a:tr h="370840">
                <a:tc>
                  <a:txBody>
                    <a:bodyPr/>
                    <a:lstStyle/>
                    <a:p>
                      <a:r>
                        <a:rPr lang="en-US" dirty="0" smtClean="0"/>
                        <a:t>Products Display</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Product component used in the product data (/</a:t>
                      </a:r>
                      <a:r>
                        <a:rPr lang="en-US" sz="2100" b="0" i="0" dirty="0" err="1" smtClean="0">
                          <a:effectLst/>
                          <a:latin typeface="+mn-lt"/>
                          <a:ea typeface="Cambria"/>
                          <a:cs typeface="Times New Roman"/>
                        </a:rPr>
                        <a:t>etc</a:t>
                      </a:r>
                      <a:r>
                        <a:rPr lang="en-US" sz="2100" b="0" i="0" dirty="0" smtClean="0">
                          <a:effectLst/>
                          <a:latin typeface="+mn-lt"/>
                          <a:ea typeface="Cambria"/>
                          <a:cs typeface="Times New Roman"/>
                        </a:rPr>
                        <a:t>/commerce) and in the catalog content. Product nodes in the catalog content reference the PIM product node with the </a:t>
                      </a:r>
                      <a:r>
                        <a:rPr lang="en-US" sz="2100" b="0" i="0" dirty="0" err="1" smtClean="0">
                          <a:effectLst/>
                          <a:latin typeface="+mn-lt"/>
                          <a:ea typeface="Cambria"/>
                          <a:cs typeface="Times New Roman"/>
                        </a:rPr>
                        <a:t>productData</a:t>
                      </a:r>
                      <a:r>
                        <a:rPr lang="en-US" sz="2100" b="0" i="0" dirty="0" smtClean="0">
                          <a:effectLst/>
                          <a:latin typeface="+mn-lt"/>
                          <a:ea typeface="Cambria"/>
                          <a:cs typeface="Times New Roman"/>
                        </a:rPr>
                        <a:t> property.</a:t>
                      </a:r>
                      <a:endParaRPr lang="de-DE" sz="2100" b="0" i="0" dirty="0" smtClean="0">
                        <a:effectLst/>
                        <a:latin typeface="+mn-lt"/>
                        <a:ea typeface="Cambria"/>
                        <a:cs typeface="Times New Roman"/>
                      </a:endParaRPr>
                    </a:p>
                    <a:p>
                      <a:endParaRPr lang="en-US" sz="2100" dirty="0"/>
                    </a:p>
                  </a:txBody>
                  <a:tcPr/>
                </a:tc>
              </a:tr>
              <a:tr h="370840">
                <a:tc>
                  <a:txBody>
                    <a:bodyPr/>
                    <a:lstStyle/>
                    <a:p>
                      <a:r>
                        <a:rPr lang="en-US" dirty="0" smtClean="0"/>
                        <a:t>Shopping Cart</a:t>
                      </a:r>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b="0" i="0" dirty="0" smtClean="0">
                          <a:effectLst/>
                          <a:latin typeface="+mn-lt"/>
                          <a:ea typeface="Cambria"/>
                          <a:cs typeface="Times New Roman"/>
                        </a:rPr>
                        <a:t>Component that allows to add, delete, modify and display items in the current users shopping cart.</a:t>
                      </a:r>
                      <a:endParaRPr lang="de-DE" sz="2100" b="0" i="0" dirty="0" smtClean="0">
                        <a:effectLst/>
                        <a:latin typeface="+mn-lt"/>
                        <a:ea typeface="Cambria"/>
                        <a:cs typeface="Times New Roman"/>
                      </a:endParaRPr>
                    </a:p>
                  </a:txBody>
                  <a:tcPr/>
                </a:tc>
              </a:tr>
              <a:tr h="370840">
                <a:tc>
                  <a:txBody>
                    <a:bodyPr/>
                    <a:lstStyle/>
                    <a:p>
                      <a:r>
                        <a:rPr lang="en-US" dirty="0" smtClean="0"/>
                        <a:t>Voucher</a:t>
                      </a:r>
                      <a:endParaRPr lang="en-US" dirty="0"/>
                    </a:p>
                  </a:txBody>
                  <a:tcPr/>
                </a:tc>
                <a:tc>
                  <a:txBody>
                    <a:bodyPr/>
                    <a:lstStyle/>
                    <a:p>
                      <a:r>
                        <a:rPr lang="en-US" sz="2100" dirty="0" smtClean="0"/>
                        <a:t>Text box to use vouchers</a:t>
                      </a:r>
                      <a:r>
                        <a:rPr lang="en-US" sz="2100" baseline="0" dirty="0" smtClean="0"/>
                        <a:t> and mange them</a:t>
                      </a:r>
                      <a:endParaRPr lang="en-US" sz="2100" dirty="0"/>
                    </a:p>
                  </a:txBody>
                  <a:tcPr/>
                </a:tc>
              </a:tr>
            </a:tbl>
          </a:graphicData>
        </a:graphic>
      </p:graphicFrame>
    </p:spTree>
    <p:extLst>
      <p:ext uri="{BB962C8B-B14F-4D97-AF65-F5344CB8AC3E}">
        <p14:creationId xmlns:p14="http://schemas.microsoft.com/office/powerpoint/2010/main" val="343481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AU" dirty="0" smtClean="0"/>
              <a:t>Templates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81324947"/>
              </p:ext>
            </p:extLst>
          </p:nvPr>
        </p:nvGraphicFramePr>
        <p:xfrm>
          <a:off x="304800" y="990600"/>
          <a:ext cx="11579226" cy="5369216"/>
        </p:xfrm>
        <a:graphic>
          <a:graphicData uri="http://schemas.openxmlformats.org/drawingml/2006/table">
            <a:tbl>
              <a:tblPr firstRow="1" bandRow="1">
                <a:tableStyleId>{5C22544A-7EE6-4342-B048-85BDC9FD1C3A}</a:tableStyleId>
              </a:tblPr>
              <a:tblGrid>
                <a:gridCol w="3859742"/>
                <a:gridCol w="3859742"/>
                <a:gridCol w="3859742"/>
              </a:tblGrid>
              <a:tr h="584618">
                <a:tc>
                  <a:txBody>
                    <a:bodyPr/>
                    <a:lstStyle/>
                    <a:p>
                      <a:pPr marL="182880">
                        <a:lnSpc>
                          <a:spcPct val="115000"/>
                        </a:lnSpc>
                        <a:spcAft>
                          <a:spcPts val="0"/>
                        </a:spcAft>
                      </a:pPr>
                      <a:r>
                        <a:rPr lang="en-US" sz="2100" dirty="0">
                          <a:effectLst/>
                        </a:rPr>
                        <a:t>Template name</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Description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Allowed/suggested location</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catalog</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blueprint to create a new catalog from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section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Catalog section based on product data</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/content/catalog</a:t>
                      </a:r>
                      <a:endParaRPr lang="de-DE" sz="210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dirty="0">
                          <a:effectLst/>
                        </a:rPr>
                        <a:t>voucher</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Voucher which can be redeemed for a discount on a shopping cart. Default voucher implementation uses a promotion to specify the actual discount.</a:t>
                      </a:r>
                      <a:endParaRPr lang="de-DE" sz="2100" dirty="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 </a:t>
                      </a:r>
                      <a:endParaRPr lang="de-DE" sz="2100" dirty="0">
                        <a:effectLst/>
                        <a:latin typeface="Cambria"/>
                        <a:ea typeface="Cambria"/>
                        <a:cs typeface="Times New Roman"/>
                      </a:endParaRPr>
                    </a:p>
                  </a:txBody>
                  <a:tcPr marL="91416" marR="91416" marT="0" marB="0"/>
                </a:tc>
              </a:tr>
              <a:tr h="370840">
                <a:tc>
                  <a:txBody>
                    <a:bodyPr/>
                    <a:lstStyle/>
                    <a:p>
                      <a:pPr marL="182880">
                        <a:lnSpc>
                          <a:spcPct val="115000"/>
                        </a:lnSpc>
                        <a:spcAft>
                          <a:spcPts val="0"/>
                        </a:spcAft>
                      </a:pPr>
                      <a:r>
                        <a:rPr lang="en-US" sz="2100">
                          <a:effectLst/>
                        </a:rPr>
                        <a:t>promotion</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a:effectLst/>
                        </a:rPr>
                        <a:t>Promotion to give a discount based on the user segment or redeemed vouchers.</a:t>
                      </a:r>
                      <a:endParaRPr lang="de-DE" sz="2100">
                        <a:effectLst/>
                        <a:latin typeface="Cambria"/>
                        <a:ea typeface="Cambria"/>
                        <a:cs typeface="Times New Roman"/>
                      </a:endParaRPr>
                    </a:p>
                  </a:txBody>
                  <a:tcPr marL="91416" marR="91416" marT="0" marB="0"/>
                </a:tc>
                <a:tc>
                  <a:txBody>
                    <a:bodyPr/>
                    <a:lstStyle/>
                    <a:p>
                      <a:pPr marL="182880">
                        <a:lnSpc>
                          <a:spcPct val="115000"/>
                        </a:lnSpc>
                        <a:spcAft>
                          <a:spcPts val="0"/>
                        </a:spcAft>
                      </a:pPr>
                      <a:r>
                        <a:rPr lang="en-US" sz="2100" dirty="0">
                          <a:effectLst/>
                        </a:rPr>
                        <a:t>/content/campaigns</a:t>
                      </a:r>
                      <a:endParaRPr lang="de-DE" sz="2100" dirty="0">
                        <a:effectLst/>
                        <a:latin typeface="Cambria"/>
                        <a:ea typeface="Cambria"/>
                        <a:cs typeface="Times New Roman"/>
                      </a:endParaRPr>
                    </a:p>
                  </a:txBody>
                  <a:tcPr marL="91416" marR="91416" marT="0" marB="0"/>
                </a:tc>
              </a:tr>
            </a:tbl>
          </a:graphicData>
        </a:graphic>
      </p:graphicFrame>
    </p:spTree>
    <p:extLst>
      <p:ext uri="{BB962C8B-B14F-4D97-AF65-F5344CB8AC3E}">
        <p14:creationId xmlns:p14="http://schemas.microsoft.com/office/powerpoint/2010/main" val="453979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a:t>
            </a:r>
            <a:r>
              <a:rPr lang="en-US" dirty="0" err="1" smtClean="0"/>
              <a:t>ClientContext</a:t>
            </a:r>
            <a:r>
              <a:rPr lang="en-US" dirty="0" smtClean="0"/>
              <a:t> and </a:t>
            </a:r>
            <a:r>
              <a:rPr lang="en-US" dirty="0" err="1" smtClean="0"/>
              <a:t>ContextHub</a:t>
            </a:r>
            <a:r>
              <a:rPr lang="en-US" dirty="0" smtClean="0"/>
              <a:t> Modules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79505017"/>
              </p:ext>
            </p:extLst>
          </p:nvPr>
        </p:nvGraphicFramePr>
        <p:xfrm>
          <a:off x="304800" y="990600"/>
          <a:ext cx="11579226" cy="5120639"/>
        </p:xfrm>
        <a:graphic>
          <a:graphicData uri="http://schemas.openxmlformats.org/drawingml/2006/table">
            <a:tbl>
              <a:tblPr firstRow="1" bandRow="1">
                <a:tableStyleId>{5C22544A-7EE6-4342-B048-85BDC9FD1C3A}</a:tableStyleId>
              </a:tblPr>
              <a:tblGrid>
                <a:gridCol w="3859742"/>
                <a:gridCol w="3859742"/>
                <a:gridCol w="3859742"/>
              </a:tblGrid>
              <a:tr h="370840">
                <a:tc>
                  <a:txBody>
                    <a:bodyPr/>
                    <a:lstStyle/>
                    <a:p>
                      <a:r>
                        <a:rPr lang="en-US" dirty="0" smtClean="0"/>
                        <a:t>Stores</a:t>
                      </a:r>
                      <a:endParaRPr lang="en-US" dirty="0"/>
                    </a:p>
                  </a:txBody>
                  <a:tcPr/>
                </a:tc>
                <a:tc>
                  <a:txBody>
                    <a:bodyPr/>
                    <a:lstStyle/>
                    <a:p>
                      <a:r>
                        <a:rPr lang="en-US" dirty="0" smtClean="0"/>
                        <a:t>Comments</a:t>
                      </a:r>
                      <a:endParaRPr lang="en-US" dirty="0"/>
                    </a:p>
                  </a:txBody>
                  <a:tcPr/>
                </a:tc>
                <a:tc>
                  <a:txBody>
                    <a:bodyPr/>
                    <a:lstStyle/>
                    <a:p>
                      <a:r>
                        <a:rPr lang="en-US" dirty="0" smtClean="0"/>
                        <a:t>Type</a:t>
                      </a:r>
                      <a:endParaRPr lang="en-US" dirty="0"/>
                    </a:p>
                  </a:txBody>
                  <a:tcPr/>
                </a:tc>
              </a:tr>
              <a:tr h="370840">
                <a:tc>
                  <a:txBody>
                    <a:bodyPr/>
                    <a:lstStyle/>
                    <a:p>
                      <a:r>
                        <a:rPr lang="en-US" dirty="0" smtClean="0"/>
                        <a:t>Recent</a:t>
                      </a:r>
                      <a:r>
                        <a:rPr lang="en-US" baseline="0" dirty="0" smtClean="0"/>
                        <a:t> Products</a:t>
                      </a:r>
                      <a:endParaRPr lang="en-US" dirty="0"/>
                    </a:p>
                  </a:txBody>
                  <a:tcPr/>
                </a:tc>
                <a:tc>
                  <a:txBody>
                    <a:bodyPr/>
                    <a:lstStyle/>
                    <a:p>
                      <a:r>
                        <a:rPr lang="en-US" dirty="0" smtClean="0"/>
                        <a:t>Records all products recently viewed. This can be</a:t>
                      </a:r>
                      <a:r>
                        <a:rPr lang="en-US" baseline="0" dirty="0" smtClean="0"/>
                        <a:t> used for personalization.</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Related Products</a:t>
                      </a:r>
                      <a:endParaRPr lang="en-US" dirty="0"/>
                    </a:p>
                  </a:txBody>
                  <a:tcPr/>
                </a:tc>
                <a:tc>
                  <a:txBody>
                    <a:bodyPr/>
                    <a:lstStyle/>
                    <a:p>
                      <a:r>
                        <a:rPr lang="en-US" dirty="0" smtClean="0"/>
                        <a:t>Record</a:t>
                      </a:r>
                      <a:r>
                        <a:rPr lang="en-US" baseline="0" dirty="0" smtClean="0"/>
                        <a:t> related products for a given product.</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Cart</a:t>
                      </a:r>
                      <a:endParaRPr lang="en-US" dirty="0"/>
                    </a:p>
                  </a:txBody>
                  <a:tcPr/>
                </a:tc>
                <a:tc>
                  <a:txBody>
                    <a:bodyPr/>
                    <a:lstStyle/>
                    <a:p>
                      <a:r>
                        <a:rPr lang="en-US" dirty="0" smtClean="0"/>
                        <a:t>Record what is in the cart in </a:t>
                      </a:r>
                      <a:r>
                        <a:rPr lang="en-US" dirty="0" err="1" smtClean="0"/>
                        <a:t>ContextHub</a:t>
                      </a:r>
                      <a:endParaRPr lang="en-US" dirty="0"/>
                    </a:p>
                  </a:txBody>
                  <a:tcPr/>
                </a:tc>
                <a:tc>
                  <a:txBody>
                    <a:bodyPr/>
                    <a:lstStyle/>
                    <a:p>
                      <a:r>
                        <a:rPr lang="en-US" dirty="0" smtClean="0"/>
                        <a:t>Store and Module</a:t>
                      </a:r>
                      <a:endParaRPr lang="en-US" dirty="0"/>
                    </a:p>
                  </a:txBody>
                  <a:tcPr/>
                </a:tc>
              </a:tr>
              <a:tr h="370840">
                <a:tc>
                  <a:txBody>
                    <a:bodyPr/>
                    <a:lstStyle/>
                    <a:p>
                      <a:r>
                        <a:rPr lang="en-US" dirty="0" smtClean="0"/>
                        <a:t>Abandoned Cart</a:t>
                      </a:r>
                      <a:endParaRPr lang="en-US" dirty="0"/>
                    </a:p>
                  </a:txBody>
                  <a:tcPr/>
                </a:tc>
                <a:tc>
                  <a:txBody>
                    <a:bodyPr/>
                    <a:lstStyle/>
                    <a:p>
                      <a:r>
                        <a:rPr lang="en-US" dirty="0" smtClean="0"/>
                        <a:t>Items</a:t>
                      </a:r>
                      <a:r>
                        <a:rPr lang="en-US" baseline="0" dirty="0" smtClean="0"/>
                        <a:t> added to cart which has been previously abandoned.</a:t>
                      </a:r>
                      <a:endParaRPr lang="en-US" dirty="0"/>
                    </a:p>
                  </a:txBody>
                  <a:tcPr/>
                </a:tc>
                <a:tc>
                  <a:txBody>
                    <a:bodyPr/>
                    <a:lstStyle/>
                    <a:p>
                      <a:r>
                        <a:rPr lang="en-US" dirty="0" smtClean="0"/>
                        <a:t>Store</a:t>
                      </a:r>
                      <a:endParaRPr lang="en-US" dirty="0"/>
                    </a:p>
                  </a:txBody>
                  <a:tcPr/>
                </a:tc>
              </a:tr>
              <a:tr h="370840">
                <a:tc>
                  <a:txBody>
                    <a:bodyPr/>
                    <a:lstStyle/>
                    <a:p>
                      <a:r>
                        <a:rPr lang="en-US" dirty="0" smtClean="0"/>
                        <a:t>Promotions</a:t>
                      </a:r>
                      <a:endParaRPr lang="en-US" dirty="0"/>
                    </a:p>
                  </a:txBody>
                  <a:tcPr/>
                </a:tc>
                <a:tc>
                  <a:txBody>
                    <a:bodyPr/>
                    <a:lstStyle/>
                    <a:p>
                      <a:r>
                        <a:rPr lang="en-US" dirty="0" smtClean="0"/>
                        <a:t>Promotions applicable based on campaign.</a:t>
                      </a:r>
                      <a:r>
                        <a:rPr lang="en-US" baseline="0" dirty="0" smtClean="0"/>
                        <a:t> </a:t>
                      </a:r>
                      <a:endParaRPr lang="en-US" dirty="0"/>
                    </a:p>
                  </a:txBody>
                  <a:tcPr/>
                </a:tc>
                <a:tc>
                  <a:txBody>
                    <a:bodyPr/>
                    <a:lstStyle/>
                    <a:p>
                      <a:r>
                        <a:rPr lang="en-US" dirty="0" smtClean="0"/>
                        <a:t>Module</a:t>
                      </a:r>
                      <a:endParaRPr lang="en-US" dirty="0"/>
                    </a:p>
                  </a:txBody>
                  <a:tcPr/>
                </a:tc>
              </a:tr>
              <a:tr h="370840">
                <a:tc>
                  <a:txBody>
                    <a:bodyPr/>
                    <a:lstStyle/>
                    <a:p>
                      <a:r>
                        <a:rPr lang="en-US" dirty="0" smtClean="0"/>
                        <a:t>Vouchers</a:t>
                      </a:r>
                      <a:endParaRPr lang="en-US" dirty="0"/>
                    </a:p>
                  </a:txBody>
                  <a:tcPr/>
                </a:tc>
                <a:tc>
                  <a:txBody>
                    <a:bodyPr/>
                    <a:lstStyle/>
                    <a:p>
                      <a:r>
                        <a:rPr lang="en-US" dirty="0" smtClean="0"/>
                        <a:t>Vouchers available to use</a:t>
                      </a:r>
                      <a:r>
                        <a:rPr lang="en-US" baseline="0" dirty="0" smtClean="0"/>
                        <a:t> for cart and user.</a:t>
                      </a:r>
                      <a:endParaRPr lang="en-US" dirty="0"/>
                    </a:p>
                  </a:txBody>
                  <a:tcPr/>
                </a:tc>
                <a:tc>
                  <a:txBody>
                    <a:bodyPr/>
                    <a:lstStyle/>
                    <a:p>
                      <a:r>
                        <a:rPr lang="en-US" dirty="0" smtClean="0"/>
                        <a:t>Module</a:t>
                      </a:r>
                      <a:endParaRPr lang="en-US" dirty="0"/>
                    </a:p>
                  </a:txBody>
                  <a:tcPr/>
                </a:tc>
              </a:tr>
            </a:tbl>
          </a:graphicData>
        </a:graphic>
      </p:graphicFrame>
    </p:spTree>
    <p:extLst>
      <p:ext uri="{BB962C8B-B14F-4D97-AF65-F5344CB8AC3E}">
        <p14:creationId xmlns:p14="http://schemas.microsoft.com/office/powerpoint/2010/main" val="3553355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mtClean="0">
                <a:solidFill>
                  <a:schemeClr val="tx1"/>
                </a:solidFill>
              </a:rPr>
              <a:pPr algn="ctr"/>
              <a:t>29</a:t>
            </a:fld>
            <a:endParaRPr lang="en-US" dirty="0">
              <a:solidFill>
                <a:schemeClr val="tx1"/>
              </a:solidFill>
            </a:endParaRPr>
          </a:p>
        </p:txBody>
      </p:sp>
      <p:sp>
        <p:nvSpPr>
          <p:cNvPr id="3" name="Title 2"/>
          <p:cNvSpPr>
            <a:spLocks noGrp="1"/>
          </p:cNvSpPr>
          <p:nvPr>
            <p:ph type="title"/>
          </p:nvPr>
        </p:nvSpPr>
        <p:spPr/>
        <p:txBody>
          <a:bodyPr/>
          <a:lstStyle/>
          <a:p>
            <a:r>
              <a:rPr lang="en-US" u="sng" dirty="0">
                <a:solidFill>
                  <a:schemeClr val="tx1"/>
                </a:solidFill>
              </a:rPr>
              <a:t>Exercise </a:t>
            </a:r>
            <a:r>
              <a:rPr lang="en-US" u="sng" dirty="0" smtClean="0">
                <a:solidFill>
                  <a:schemeClr val="tx1"/>
                </a:solidFill>
              </a:rPr>
              <a:t>2 </a:t>
            </a:r>
            <a:r>
              <a:rPr lang="en-US" u="sng" dirty="0">
                <a:solidFill>
                  <a:schemeClr val="tx1"/>
                </a:solidFill>
              </a:rPr>
              <a:t>– </a:t>
            </a:r>
            <a:r>
              <a:rPr lang="en-US" u="sng" dirty="0" smtClean="0">
                <a:solidFill>
                  <a:schemeClr val="tx1"/>
                </a:solidFill>
              </a:rPr>
              <a:t>Summary and Key </a:t>
            </a:r>
            <a:r>
              <a:rPr lang="en-US" u="sng" dirty="0">
                <a:solidFill>
                  <a:schemeClr val="tx1"/>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t>The PIM managed from Exercise 1 is rolled out as pages using Page Rollout Hook in AEM Commerce Integration framework.</a:t>
            </a:r>
          </a:p>
          <a:p>
            <a:pPr marL="0" indent="0">
              <a:buNone/>
            </a:pPr>
            <a:endParaRPr lang="en-US" sz="2400" dirty="0" smtClean="0"/>
          </a:p>
          <a:p>
            <a:pPr marL="0" indent="0">
              <a:buNone/>
            </a:pPr>
            <a:r>
              <a:rPr lang="en-US" sz="2400" u="sng" dirty="0" smtClean="0"/>
              <a:t>Use Cases : </a:t>
            </a:r>
            <a:r>
              <a:rPr lang="en-US" sz="2400" dirty="0" smtClean="0"/>
              <a:t>As a user, I would like to create consistent pages using blueprint template for product categories, sections and product pages, so I will be able to reduce effort in replicating page creation process for each page in authoring interface.</a:t>
            </a:r>
          </a:p>
          <a:p>
            <a:pPr marL="0" indent="0">
              <a:buNone/>
            </a:pPr>
            <a:endParaRPr lang="en-US" sz="2400" dirty="0" smtClean="0"/>
          </a:p>
          <a:p>
            <a:pPr marL="0" indent="0">
              <a:buNone/>
            </a:pPr>
            <a:r>
              <a:rPr lang="en-US" sz="2400" dirty="0" smtClean="0"/>
              <a:t>Example : </a:t>
            </a:r>
          </a:p>
          <a:p>
            <a:pPr marL="275851" lvl="1" indent="0">
              <a:buNone/>
            </a:pPr>
            <a:r>
              <a:rPr lang="en-US" sz="2400" dirty="0" smtClean="0"/>
              <a:t>Product management. </a:t>
            </a:r>
          </a:p>
          <a:p>
            <a:pPr marL="275851" lvl="1" indent="0">
              <a:buNone/>
            </a:pPr>
            <a:r>
              <a:rPr lang="en-US" sz="2400" dirty="0" smtClean="0"/>
              <a:t>Product related pages.</a:t>
            </a:r>
          </a:p>
          <a:p>
            <a:pPr marL="275851" lvl="1" indent="0">
              <a:buNone/>
            </a:pPr>
            <a:r>
              <a:rPr lang="en-US" sz="2400" dirty="0" smtClean="0"/>
              <a:t>Compare feature.</a:t>
            </a:r>
          </a:p>
        </p:txBody>
      </p:sp>
    </p:spTree>
    <p:extLst>
      <p:ext uri="{BB962C8B-B14F-4D97-AF65-F5344CB8AC3E}">
        <p14:creationId xmlns:p14="http://schemas.microsoft.com/office/powerpoint/2010/main" val="241114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3</a:t>
            </a:fld>
            <a:endParaRPr lang="en-US" dirty="0"/>
          </a:p>
        </p:txBody>
      </p:sp>
      <p:sp>
        <p:nvSpPr>
          <p:cNvPr id="3" name="Title 2"/>
          <p:cNvSpPr>
            <a:spLocks noGrp="1"/>
          </p:cNvSpPr>
          <p:nvPr>
            <p:ph type="title"/>
          </p:nvPr>
        </p:nvSpPr>
        <p:spPr/>
        <p:txBody>
          <a:bodyPr/>
          <a:lstStyle/>
          <a:p>
            <a:r>
              <a:rPr lang="en-US" dirty="0"/>
              <a:t>Agenda</a:t>
            </a:r>
          </a:p>
        </p:txBody>
      </p:sp>
      <p:sp>
        <p:nvSpPr>
          <p:cNvPr id="4" name="Rectangle 3"/>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p:cNvSpPr>
            <a:spLocks noChangeArrowheads="1"/>
          </p:cNvSpPr>
          <p:nvPr/>
        </p:nvSpPr>
        <p:spPr bwMode="gray">
          <a:xfrm>
            <a:off x="504221" y="1006327"/>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a:pPr>
            <a:r>
              <a:rPr lang="en-US" sz="3200" noProof="1" smtClean="0">
                <a:latin typeface="Adobe Clean Light"/>
                <a:cs typeface="Adobe Clean Light"/>
              </a:rPr>
              <a:t>|  </a:t>
            </a:r>
            <a:r>
              <a:rPr lang="en-US" sz="3200" dirty="0" smtClean="0">
                <a:latin typeface="Adobe Clean Light"/>
                <a:cs typeface="Adobe Clean Light"/>
              </a:rPr>
              <a:t>AEM </a:t>
            </a:r>
            <a:r>
              <a:rPr lang="en-US" sz="3200" dirty="0">
                <a:latin typeface="Adobe Clean Light"/>
                <a:cs typeface="Adobe Clean Light"/>
              </a:rPr>
              <a:t>Commerce Integration </a:t>
            </a:r>
            <a:r>
              <a:rPr lang="en-US" sz="3200" dirty="0" smtClean="0">
                <a:latin typeface="Adobe Clean Light"/>
                <a:cs typeface="Adobe Clean Light"/>
              </a:rPr>
              <a:t>framework - </a:t>
            </a:r>
            <a:r>
              <a:rPr lang="en-US" sz="3200" dirty="0" smtClean="0">
                <a:latin typeface="Adobe Clean Light"/>
                <a:cs typeface="Adobe Clean Light"/>
              </a:rPr>
              <a:t>Overview</a:t>
            </a:r>
            <a:endParaRPr lang="en-US" sz="3200" dirty="0" smtClean="0">
              <a:latin typeface="Adobe Clean Light"/>
              <a:cs typeface="Adobe Clean Light"/>
            </a:endParaRPr>
          </a:p>
        </p:txBody>
      </p:sp>
      <p:sp>
        <p:nvSpPr>
          <p:cNvPr id="14" name="Rectangle 5"/>
          <p:cNvSpPr>
            <a:spLocks noChangeArrowheads="1"/>
          </p:cNvSpPr>
          <p:nvPr/>
        </p:nvSpPr>
        <p:spPr bwMode="gray">
          <a:xfrm>
            <a:off x="504221" y="2037278"/>
            <a:ext cx="11072491"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2"/>
            </a:pPr>
            <a:r>
              <a:rPr lang="en-US" sz="3200" noProof="1" smtClean="0">
                <a:solidFill>
                  <a:srgbClr val="000000"/>
                </a:solidFill>
                <a:latin typeface="Adobe Clean Light"/>
                <a:cs typeface="Adobe Clean Light"/>
              </a:rPr>
              <a:t>|  </a:t>
            </a:r>
            <a:r>
              <a:rPr lang="en-US" sz="3200" dirty="0" smtClean="0">
                <a:solidFill>
                  <a:srgbClr val="000000"/>
                </a:solidFill>
                <a:latin typeface="Adobe Clean Light"/>
                <a:cs typeface="Adobe Clean Light"/>
              </a:rPr>
              <a:t>AEM Screens – Overview </a:t>
            </a:r>
            <a:endParaRPr lang="en-US" sz="3200" dirty="0" smtClean="0">
              <a:solidFill>
                <a:srgbClr val="000000"/>
              </a:solidFill>
              <a:latin typeface="Adobe Clean Light"/>
              <a:cs typeface="Adobe Clean Light"/>
            </a:endParaRPr>
          </a:p>
        </p:txBody>
      </p:sp>
      <p:sp>
        <p:nvSpPr>
          <p:cNvPr id="15" name="Rectangle 14"/>
          <p:cNvSpPr>
            <a:spLocks noChangeArrowheads="1"/>
          </p:cNvSpPr>
          <p:nvPr/>
        </p:nvSpPr>
        <p:spPr bwMode="gray">
          <a:xfrm>
            <a:off x="504221" y="3068229"/>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3"/>
            </a:pPr>
            <a:r>
              <a:rPr lang="en-US" sz="3200" noProof="1" smtClean="0">
                <a:solidFill>
                  <a:srgbClr val="000000"/>
                </a:solidFill>
                <a:latin typeface="Adobe Clean Light"/>
                <a:cs typeface="Adobe Clean Light"/>
              </a:rPr>
              <a:t>|  </a:t>
            </a:r>
            <a:r>
              <a:rPr lang="en-US" sz="3200" dirty="0" smtClean="0">
                <a:solidFill>
                  <a:srgbClr val="000000"/>
                </a:solidFill>
                <a:latin typeface="Adobe Clean Light"/>
                <a:cs typeface="Adobe Clean Light"/>
              </a:rPr>
              <a:t>AEM Apps - Overview</a:t>
            </a:r>
            <a:endParaRPr lang="en-US" sz="3200" dirty="0" smtClean="0">
              <a:solidFill>
                <a:srgbClr val="000000"/>
              </a:solidFill>
              <a:latin typeface="Adobe Clean Light"/>
              <a:cs typeface="Adobe Clean Light"/>
            </a:endParaRPr>
          </a:p>
        </p:txBody>
      </p:sp>
      <p:sp>
        <p:nvSpPr>
          <p:cNvPr id="16" name="Rectangle 15"/>
          <p:cNvSpPr>
            <a:spLocks noChangeArrowheads="1"/>
          </p:cNvSpPr>
          <p:nvPr/>
        </p:nvSpPr>
        <p:spPr bwMode="gray">
          <a:xfrm>
            <a:off x="504221" y="4099180"/>
            <a:ext cx="11072491" cy="735013"/>
          </a:xfrm>
          <a:prstGeom prst="rect">
            <a:avLst/>
          </a:prstGeom>
          <a:noFill/>
          <a:ln w="12700">
            <a:noFill/>
            <a:miter lim="800000"/>
            <a:headEnd/>
            <a:tailEnd/>
          </a:ln>
          <a:effectLst/>
        </p:spPr>
        <p:txBody>
          <a:bodyPr lIns="0" tIns="36000" rIns="36000" bIns="36000" anchor="ctr"/>
          <a:lstStyle/>
          <a:p>
            <a:pPr>
              <a:spcAft>
                <a:spcPct val="20000"/>
              </a:spcAft>
            </a:pPr>
            <a:r>
              <a:rPr lang="en-US" sz="3200" noProof="1" smtClean="0">
                <a:solidFill>
                  <a:srgbClr val="000000"/>
                </a:solidFill>
                <a:latin typeface="Adobe Clean Light"/>
                <a:cs typeface="Adobe Clean Light"/>
              </a:rPr>
              <a:t>4  </a:t>
            </a:r>
            <a:r>
              <a:rPr lang="en-US" sz="3200" noProof="1" smtClean="0">
                <a:solidFill>
                  <a:srgbClr val="000000"/>
                </a:solidFill>
                <a:latin typeface="Adobe Clean Light"/>
                <a:cs typeface="Adobe Clean Light"/>
              </a:rPr>
              <a:t>  | AEM Sites, Commerce, Apps and Screens - Mashup</a:t>
            </a:r>
            <a:endParaRPr lang="en-US" sz="3200" noProof="1">
              <a:solidFill>
                <a:srgbClr val="000000"/>
              </a:solidFill>
              <a:latin typeface="Adobe Clean Light"/>
              <a:cs typeface="Adobe Clean Light"/>
            </a:endParaRPr>
          </a:p>
        </p:txBody>
      </p:sp>
    </p:spTree>
    <p:extLst>
      <p:ext uri="{BB962C8B-B14F-4D97-AF65-F5344CB8AC3E}">
        <p14:creationId xmlns:p14="http://schemas.microsoft.com/office/powerpoint/2010/main" val="33015597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sp>
        <p:nvSpPr>
          <p:cNvPr id="3" name="Title 2"/>
          <p:cNvSpPr>
            <a:spLocks noGrp="1"/>
          </p:cNvSpPr>
          <p:nvPr>
            <p:ph type="title"/>
          </p:nvPr>
        </p:nvSpPr>
        <p:spPr/>
        <p:txBody>
          <a:bodyPr/>
          <a:lstStyle/>
          <a:p>
            <a:r>
              <a:rPr lang="en-US" dirty="0"/>
              <a:t>Agenda</a:t>
            </a:r>
          </a:p>
        </p:txBody>
      </p:sp>
      <p:sp>
        <p:nvSpPr>
          <p:cNvPr id="4" name="Rectangle 3"/>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p:cNvSpPr>
            <a:spLocks noChangeArrowheads="1"/>
          </p:cNvSpPr>
          <p:nvPr/>
        </p:nvSpPr>
        <p:spPr bwMode="gray">
          <a:xfrm>
            <a:off x="504221" y="1006327"/>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a:pPr>
            <a:r>
              <a:rPr lang="en-US" sz="3200" noProof="1" smtClean="0">
                <a:latin typeface="Adobe Clean Light"/>
                <a:cs typeface="Adobe Clean Light"/>
              </a:rPr>
              <a:t>|  </a:t>
            </a:r>
            <a:r>
              <a:rPr lang="en-US" sz="3200" dirty="0" smtClean="0">
                <a:latin typeface="Adobe Clean Light"/>
                <a:cs typeface="Adobe Clean Light"/>
              </a:rPr>
              <a:t>AEM </a:t>
            </a:r>
            <a:r>
              <a:rPr lang="en-US" sz="3200" dirty="0">
                <a:latin typeface="Adobe Clean Light"/>
                <a:cs typeface="Adobe Clean Light"/>
              </a:rPr>
              <a:t>Commerce Integration </a:t>
            </a:r>
            <a:r>
              <a:rPr lang="en-US" sz="3200" dirty="0" smtClean="0">
                <a:latin typeface="Adobe Clean Light"/>
                <a:cs typeface="Adobe Clean Light"/>
              </a:rPr>
              <a:t>framework - Overview</a:t>
            </a:r>
          </a:p>
          <a:p>
            <a:pPr>
              <a:spcAft>
                <a:spcPct val="20000"/>
              </a:spcAft>
            </a:pPr>
            <a:endParaRPr lang="en-US" sz="3200" noProof="1">
              <a:latin typeface="Adobe Clean" pitchFamily="34" charset="0"/>
              <a:cs typeface="Arial" pitchFamily="34" charset="0"/>
            </a:endParaRPr>
          </a:p>
        </p:txBody>
      </p:sp>
      <p:sp>
        <p:nvSpPr>
          <p:cNvPr id="14" name="Rectangle 5"/>
          <p:cNvSpPr>
            <a:spLocks noChangeArrowheads="1"/>
          </p:cNvSpPr>
          <p:nvPr/>
        </p:nvSpPr>
        <p:spPr bwMode="gray">
          <a:xfrm>
            <a:off x="504221" y="2037278"/>
            <a:ext cx="11072491"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2"/>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default components and features in </a:t>
            </a:r>
            <a:r>
              <a:rPr lang="en-US" sz="3200" dirty="0" smtClean="0">
                <a:solidFill>
                  <a:srgbClr val="000000"/>
                </a:solidFill>
                <a:latin typeface="Adobe Clean Light"/>
                <a:cs typeface="Adobe Clean Light"/>
              </a:rPr>
              <a:t>AEM</a:t>
            </a:r>
          </a:p>
          <a:p>
            <a:pPr marL="514350" indent="-514350">
              <a:spcAft>
                <a:spcPct val="20000"/>
              </a:spcAft>
              <a:buAutoNum type="arabicPlain" startAt="2"/>
            </a:pPr>
            <a:endParaRPr lang="en-US" sz="3200" noProof="1">
              <a:solidFill>
                <a:srgbClr val="000000"/>
              </a:solidFill>
              <a:latin typeface="Adobe Clean Light" pitchFamily="34" charset="0"/>
              <a:cs typeface="Arial" pitchFamily="34" charset="0"/>
            </a:endParaRPr>
          </a:p>
        </p:txBody>
      </p:sp>
      <p:sp>
        <p:nvSpPr>
          <p:cNvPr id="15" name="Rectangle 14"/>
          <p:cNvSpPr>
            <a:spLocks noChangeArrowheads="1"/>
          </p:cNvSpPr>
          <p:nvPr/>
        </p:nvSpPr>
        <p:spPr bwMode="gray">
          <a:xfrm>
            <a:off x="504221" y="3068229"/>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3"/>
            </a:pPr>
            <a:r>
              <a:rPr lang="en-US" sz="3200" noProof="1" smtClean="0">
                <a:solidFill>
                  <a:srgbClr val="0000FF"/>
                </a:solidFill>
                <a:latin typeface="Adobe Clean"/>
                <a:cs typeface="Adobe Clean"/>
              </a:rPr>
              <a:t>|  </a:t>
            </a:r>
            <a:r>
              <a:rPr lang="en-US" sz="3200" dirty="0">
                <a:solidFill>
                  <a:srgbClr val="0000FF"/>
                </a:solidFill>
                <a:latin typeface="Adobe Clean"/>
                <a:cs typeface="Adobe Clean"/>
              </a:rPr>
              <a:t>Introduction to AEM Commerce API - Interfaces and </a:t>
            </a:r>
            <a:r>
              <a:rPr lang="en-US" sz="3200" dirty="0" smtClean="0">
                <a:solidFill>
                  <a:srgbClr val="0000FF"/>
                </a:solidFill>
                <a:latin typeface="Adobe Clean"/>
                <a:cs typeface="Adobe Clean"/>
              </a:rPr>
              <a:t>Classes</a:t>
            </a:r>
          </a:p>
          <a:p>
            <a:pPr marL="514350" indent="-514350">
              <a:spcAft>
                <a:spcPct val="20000"/>
              </a:spcAft>
              <a:buAutoNum type="arabicPlain" startAt="3"/>
            </a:pPr>
            <a:endParaRPr lang="en-US" sz="3200" noProof="1">
              <a:solidFill>
                <a:srgbClr val="000000"/>
              </a:solidFill>
              <a:latin typeface="Adobe Clean"/>
              <a:cs typeface="Adobe Clean"/>
            </a:endParaRPr>
          </a:p>
        </p:txBody>
      </p:sp>
      <p:sp>
        <p:nvSpPr>
          <p:cNvPr id="16" name="Rectangle 15"/>
          <p:cNvSpPr>
            <a:spLocks noChangeArrowheads="1"/>
          </p:cNvSpPr>
          <p:nvPr/>
        </p:nvSpPr>
        <p:spPr bwMode="gray">
          <a:xfrm>
            <a:off x="504221" y="4099180"/>
            <a:ext cx="11072491" cy="735013"/>
          </a:xfrm>
          <a:prstGeom prst="rect">
            <a:avLst/>
          </a:prstGeom>
          <a:noFill/>
          <a:ln w="12700">
            <a:noFill/>
            <a:miter lim="800000"/>
            <a:headEnd/>
            <a:tailEnd/>
          </a:ln>
          <a:effectLst/>
        </p:spPr>
        <p:txBody>
          <a:bodyPr lIns="0" tIns="36000" rIns="36000" bIns="36000" anchor="ctr"/>
          <a:lstStyle/>
          <a:p>
            <a:pPr>
              <a:spcAft>
                <a:spcPct val="20000"/>
              </a:spcAft>
            </a:pPr>
            <a:r>
              <a:rPr lang="en-US" sz="3200" noProof="1" smtClean="0">
                <a:solidFill>
                  <a:srgbClr val="000000"/>
                </a:solidFill>
                <a:latin typeface="Adobe Clean Light"/>
                <a:cs typeface="Adobe Clean Light"/>
              </a:rPr>
              <a:t>4  </a:t>
            </a:r>
            <a:r>
              <a:rPr lang="en-US" sz="3200" noProof="1">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a:t>
            </a:r>
            <a:r>
              <a:rPr lang="en-US" sz="3200" dirty="0" err="1" smtClean="0">
                <a:solidFill>
                  <a:srgbClr val="000000"/>
                </a:solidFill>
                <a:latin typeface="Adobe Clean Light"/>
                <a:cs typeface="Adobe Clean Light"/>
              </a:rPr>
              <a:t>ElasticPath</a:t>
            </a:r>
            <a:r>
              <a:rPr lang="en-US" sz="3200" dirty="0" smtClean="0">
                <a:solidFill>
                  <a:srgbClr val="000000"/>
                </a:solidFill>
                <a:latin typeface="Adobe Clean Light"/>
                <a:cs typeface="Adobe Clean Light"/>
              </a:rPr>
              <a:t> </a:t>
            </a:r>
            <a:r>
              <a:rPr lang="en-US" sz="3200" dirty="0">
                <a:solidFill>
                  <a:srgbClr val="000000"/>
                </a:solidFill>
                <a:latin typeface="Adobe Clean Light"/>
                <a:cs typeface="Adobe Clean Light"/>
              </a:rPr>
              <a:t>Commerce Provider Architecture, API - Interfaces and Classes</a:t>
            </a:r>
            <a:endParaRPr lang="en-US" sz="3200" noProof="1">
              <a:solidFill>
                <a:srgbClr val="000000"/>
              </a:solidFill>
              <a:latin typeface="Adobe Clean Light"/>
              <a:cs typeface="Adobe Clean Light"/>
            </a:endParaRPr>
          </a:p>
        </p:txBody>
      </p:sp>
    </p:spTree>
    <p:extLst>
      <p:ext uri="{BB962C8B-B14F-4D97-AF65-F5344CB8AC3E}">
        <p14:creationId xmlns:p14="http://schemas.microsoft.com/office/powerpoint/2010/main" val="32314269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Bundles</a:t>
            </a:r>
            <a:endParaRPr lang="de-DE" dirty="0"/>
          </a:p>
        </p:txBody>
      </p:sp>
      <p:sp>
        <p:nvSpPr>
          <p:cNvPr id="3" name="Inhaltsplatzhalter 2"/>
          <p:cNvSpPr>
            <a:spLocks noGrp="1"/>
          </p:cNvSpPr>
          <p:nvPr>
            <p:ph idx="1"/>
          </p:nvPr>
        </p:nvSpPr>
        <p:spPr/>
        <p:txBody>
          <a:bodyPr/>
          <a:lstStyle/>
          <a:p>
            <a:pPr marL="0" indent="0">
              <a:buNone/>
            </a:pPr>
            <a:r>
              <a:rPr lang="en-US" dirty="0"/>
              <a:t>The following key </a:t>
            </a:r>
            <a:r>
              <a:rPr lang="en-US" dirty="0" smtClean="0"/>
              <a:t>bundles</a:t>
            </a:r>
            <a:r>
              <a:rPr lang="en-US" dirty="0"/>
              <a:t>:</a:t>
            </a:r>
          </a:p>
          <a:p>
            <a:endParaRPr lang="en-US" dirty="0" smtClean="0"/>
          </a:p>
          <a:p>
            <a:pPr marL="733051" lvl="1" indent="-457200">
              <a:buFont typeface="+mj-lt"/>
              <a:buAutoNum type="arabicPeriod"/>
            </a:pPr>
            <a:r>
              <a:rPr lang="en-US" dirty="0" err="1" smtClean="0"/>
              <a:t>com.adobe.cq.commerce.cq</a:t>
            </a:r>
            <a:r>
              <a:rPr lang="en-US" dirty="0"/>
              <a:t>-commerce-</a:t>
            </a:r>
            <a:r>
              <a:rPr lang="en-US" dirty="0" smtClean="0"/>
              <a:t>core</a:t>
            </a:r>
          </a:p>
          <a:p>
            <a:pPr marL="733051" lvl="1" indent="-457200">
              <a:buFont typeface="+mj-lt"/>
              <a:buAutoNum type="arabicPeriod"/>
            </a:pPr>
            <a:endParaRPr lang="en-US" dirty="0" smtClean="0"/>
          </a:p>
          <a:p>
            <a:pPr marL="733051" lvl="1" indent="-457200">
              <a:buFont typeface="+mj-lt"/>
              <a:buAutoNum type="arabicPeriod"/>
            </a:pPr>
            <a:r>
              <a:rPr lang="en-US" dirty="0" err="1" smtClean="0"/>
              <a:t>com.adobe.cq.commerce.cq</a:t>
            </a:r>
            <a:r>
              <a:rPr lang="en-US" dirty="0"/>
              <a:t>-commerce-</a:t>
            </a:r>
            <a:r>
              <a:rPr lang="en-US" dirty="0" err="1" smtClean="0"/>
              <a:t>pim</a:t>
            </a:r>
            <a:endParaRPr lang="en-US" dirty="0"/>
          </a:p>
        </p:txBody>
      </p:sp>
    </p:spTree>
    <p:extLst>
      <p:ext uri="{BB962C8B-B14F-4D97-AF65-F5344CB8AC3E}">
        <p14:creationId xmlns:p14="http://schemas.microsoft.com/office/powerpoint/2010/main" val="3682045057"/>
      </p:ext>
    </p:extLst>
  </p:cSld>
  <p:clrMapOvr>
    <a:masterClrMapping/>
  </p:clrMapOvr>
  <p:transition xmlns:p14="http://schemas.microsoft.com/office/powerpoint/2010/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Packages</a:t>
            </a:r>
            <a:endParaRPr lang="de-DE" dirty="0"/>
          </a:p>
        </p:txBody>
      </p:sp>
      <p:sp>
        <p:nvSpPr>
          <p:cNvPr id="3" name="Inhaltsplatzhalter 2"/>
          <p:cNvSpPr>
            <a:spLocks noGrp="1"/>
          </p:cNvSpPr>
          <p:nvPr>
            <p:ph idx="1"/>
          </p:nvPr>
        </p:nvSpPr>
        <p:spPr/>
        <p:txBody>
          <a:bodyPr>
            <a:normAutofit/>
          </a:bodyPr>
          <a:lstStyle/>
          <a:p>
            <a:pPr marL="0" indent="0">
              <a:buNone/>
            </a:pPr>
            <a:r>
              <a:rPr lang="en-US" dirty="0" smtClean="0"/>
              <a:t>The following key packages in the key bundles:</a:t>
            </a:r>
          </a:p>
          <a:p>
            <a:endParaRPr lang="de-DE" dirty="0"/>
          </a:p>
          <a:p>
            <a:pPr lvl="1"/>
            <a:r>
              <a:rPr lang="en-US" dirty="0" err="1" smtClean="0"/>
              <a:t>com.adobe.cq.commerce.api</a:t>
            </a:r>
            <a:endParaRPr lang="en-US" dirty="0" smtClean="0"/>
          </a:p>
          <a:p>
            <a:pPr lvl="1"/>
            <a:endParaRPr lang="de-DE" dirty="0"/>
          </a:p>
          <a:p>
            <a:pPr lvl="1"/>
            <a:r>
              <a:rPr lang="en-US" dirty="0" err="1" smtClean="0"/>
              <a:t>com.adobe.cq.commerce.api.promotion</a:t>
            </a:r>
            <a:endParaRPr lang="en-US" dirty="0" smtClean="0"/>
          </a:p>
          <a:p>
            <a:pPr lvl="1"/>
            <a:endParaRPr lang="de-DE" dirty="0"/>
          </a:p>
          <a:p>
            <a:pPr lvl="1"/>
            <a:r>
              <a:rPr lang="en-US" dirty="0" err="1" smtClean="0"/>
              <a:t>com.adobe.cq.commerce.common</a:t>
            </a:r>
            <a:endParaRPr lang="en-US" dirty="0" smtClean="0"/>
          </a:p>
          <a:p>
            <a:pPr lvl="1"/>
            <a:endParaRPr lang="de-DE" dirty="0"/>
          </a:p>
          <a:p>
            <a:pPr lvl="1"/>
            <a:r>
              <a:rPr lang="en-US" dirty="0" err="1" smtClean="0"/>
              <a:t>com.adobe.cq.commerce.common.promotion</a:t>
            </a:r>
            <a:endParaRPr lang="en-US" dirty="0" smtClean="0"/>
          </a:p>
          <a:p>
            <a:pPr lvl="1"/>
            <a:endParaRPr lang="de-DE" dirty="0"/>
          </a:p>
          <a:p>
            <a:pPr lvl="1"/>
            <a:r>
              <a:rPr lang="en-US" dirty="0" err="1"/>
              <a:t>com.adobe.cq.commerce.pim.api</a:t>
            </a:r>
            <a:r>
              <a:rPr lang="de-DE" dirty="0"/>
              <a:t> </a:t>
            </a:r>
          </a:p>
        </p:txBody>
      </p:sp>
    </p:spTree>
    <p:extLst>
      <p:ext uri="{BB962C8B-B14F-4D97-AF65-F5344CB8AC3E}">
        <p14:creationId xmlns:p14="http://schemas.microsoft.com/office/powerpoint/2010/main" val="561871779"/>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a:t>
            </a:r>
            <a:r>
              <a:rPr lang="de-DE" dirty="0"/>
              <a:t>– Key Interface </a:t>
            </a:r>
            <a:r>
              <a:rPr lang="de-DE" dirty="0" err="1"/>
              <a:t>and</a:t>
            </a:r>
            <a:r>
              <a:rPr lang="de-DE" dirty="0"/>
              <a:t> </a:t>
            </a:r>
            <a:r>
              <a:rPr lang="de-DE" dirty="0" err="1"/>
              <a:t>Classes</a:t>
            </a:r>
            <a:r>
              <a:rPr lang="de-DE" dirty="0"/>
              <a:t> – Commerce Management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4263632"/>
              </p:ext>
            </p:extLst>
          </p:nvPr>
        </p:nvGraphicFramePr>
        <p:xfrm>
          <a:off x="304721" y="1031585"/>
          <a:ext cx="11579226" cy="20574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CommerceServiceFactory</a:t>
                      </a:r>
                      <a:r>
                        <a:rPr lang="en-US" dirty="0" smtClean="0"/>
                        <a:t>.</a:t>
                      </a:r>
                      <a:endParaRPr lang="en-US" dirty="0"/>
                    </a:p>
                  </a:txBody>
                  <a:tcPr/>
                </a:tc>
                <a:tc>
                  <a:txBody>
                    <a:bodyPr/>
                    <a:lstStyle/>
                    <a:p>
                      <a:r>
                        <a:rPr lang="en-US" dirty="0" err="1" smtClean="0"/>
                        <a:t>OSGi</a:t>
                      </a:r>
                      <a:r>
                        <a:rPr lang="en-US" dirty="0" smtClean="0"/>
                        <a:t> entry point into the commerce provider.</a:t>
                      </a:r>
                      <a:endParaRPr lang="en-US" dirty="0"/>
                    </a:p>
                  </a:txBody>
                  <a:tcPr/>
                </a:tc>
              </a:tr>
              <a:tr h="370840">
                <a:tc>
                  <a:txBody>
                    <a:bodyPr/>
                    <a:lstStyle/>
                    <a:p>
                      <a:r>
                        <a:rPr lang="en-US" dirty="0" err="1" smtClean="0"/>
                        <a:t>CommerceService</a:t>
                      </a:r>
                      <a:endParaRPr lang="en-US" dirty="0"/>
                    </a:p>
                  </a:txBody>
                  <a:tcPr/>
                </a:tc>
                <a:tc>
                  <a:txBody>
                    <a:bodyPr/>
                    <a:lstStyle/>
                    <a:p>
                      <a:r>
                        <a:rPr lang="en-US" dirty="0" smtClean="0"/>
                        <a:t>Root of the Commerce API; other classes are fetched through it.</a:t>
                      </a:r>
                      <a:endParaRPr lang="en-US" dirty="0"/>
                    </a:p>
                  </a:txBody>
                  <a:tcPr/>
                </a:tc>
              </a:tr>
              <a:tr h="370840">
                <a:tc>
                  <a:txBody>
                    <a:bodyPr/>
                    <a:lstStyle/>
                    <a:p>
                      <a:r>
                        <a:rPr lang="en-US" dirty="0" err="1" smtClean="0"/>
                        <a:t>CommerceSession</a:t>
                      </a:r>
                      <a:endParaRPr lang="en-US" dirty="0"/>
                    </a:p>
                  </a:txBody>
                  <a:tcPr/>
                </a:tc>
                <a:tc>
                  <a:txBody>
                    <a:bodyPr/>
                    <a:lstStyle/>
                    <a:p>
                      <a:r>
                        <a:rPr lang="en-US" dirty="0" smtClean="0"/>
                        <a:t>Represents a user’s shopping session</a:t>
                      </a:r>
                      <a:endParaRPr lang="en-US" dirty="0"/>
                    </a:p>
                  </a:txBody>
                  <a:tcPr/>
                </a:tc>
              </a:tr>
              <a:tr h="370840">
                <a:tc>
                  <a:txBody>
                    <a:bodyPr/>
                    <a:lstStyle/>
                    <a:p>
                      <a:r>
                        <a:rPr lang="en-US" dirty="0" err="1" smtClean="0"/>
                        <a:t>CommerceSession.CartEntry</a:t>
                      </a:r>
                      <a:endParaRPr lang="en-US" dirty="0"/>
                    </a:p>
                  </a:txBody>
                  <a:tcPr/>
                </a:tc>
                <a:tc>
                  <a:txBody>
                    <a:bodyPr/>
                    <a:lstStyle/>
                    <a:p>
                      <a:r>
                        <a:rPr lang="en-US" dirty="0" smtClean="0"/>
                        <a:t>A </a:t>
                      </a:r>
                      <a:r>
                        <a:rPr lang="en-US" dirty="0" err="1" smtClean="0"/>
                        <a:t>CartEntry</a:t>
                      </a:r>
                      <a:r>
                        <a:rPr lang="en-US" dirty="0" smtClean="0"/>
                        <a:t> is a product with a given quantity in the user’s shopping cart.</a:t>
                      </a:r>
                      <a:endParaRPr lang="en-US" dirty="0"/>
                    </a:p>
                  </a:txBody>
                  <a:tcPr/>
                </a:tc>
              </a:tr>
            </a:tbl>
          </a:graphicData>
        </a:graphic>
      </p:graphicFrame>
    </p:spTree>
    <p:extLst>
      <p:ext uri="{BB962C8B-B14F-4D97-AF65-F5344CB8AC3E}">
        <p14:creationId xmlns:p14="http://schemas.microsoft.com/office/powerpoint/2010/main" val="5618717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AEM Commerce – Key </a:t>
            </a:r>
            <a:r>
              <a:rPr lang="de-DE" dirty="0" smtClean="0"/>
              <a:t>Interface </a:t>
            </a:r>
            <a:r>
              <a:rPr lang="de-DE" dirty="0" err="1" smtClean="0"/>
              <a:t>and</a:t>
            </a:r>
            <a:r>
              <a:rPr lang="de-DE" dirty="0" smtClean="0"/>
              <a:t> </a:t>
            </a:r>
            <a:r>
              <a:rPr lang="de-DE" dirty="0" err="1" smtClean="0"/>
              <a:t>Classes</a:t>
            </a:r>
            <a:r>
              <a:rPr lang="de-DE" dirty="0" smtClean="0"/>
              <a:t> – </a:t>
            </a:r>
            <a:br>
              <a:rPr lang="de-DE" dirty="0" smtClean="0"/>
            </a:br>
            <a:r>
              <a:rPr lang="de-DE" dirty="0" smtClean="0"/>
              <a:t>Commerce Management - UML</a:t>
            </a:r>
            <a:endParaRPr lang="en-US" dirty="0"/>
          </a:p>
        </p:txBody>
      </p:sp>
      <p:pic>
        <p:nvPicPr>
          <p:cNvPr id="6" name="Picture 5"/>
          <p:cNvPicPr>
            <a:picLocks noChangeAspect="1"/>
          </p:cNvPicPr>
          <p:nvPr/>
        </p:nvPicPr>
        <p:blipFill>
          <a:blip r:embed="rId2"/>
          <a:stretch>
            <a:fillRect/>
          </a:stretch>
        </p:blipFill>
        <p:spPr>
          <a:xfrm>
            <a:off x="193519" y="769991"/>
            <a:ext cx="3111500" cy="3098800"/>
          </a:xfrm>
          <a:prstGeom prst="rect">
            <a:avLst/>
          </a:prstGeom>
        </p:spPr>
      </p:pic>
      <p:pic>
        <p:nvPicPr>
          <p:cNvPr id="7" name="Picture 6"/>
          <p:cNvPicPr>
            <a:picLocks noChangeAspect="1"/>
          </p:cNvPicPr>
          <p:nvPr/>
        </p:nvPicPr>
        <p:blipFill>
          <a:blip r:embed="rId3"/>
          <a:stretch>
            <a:fillRect/>
          </a:stretch>
        </p:blipFill>
        <p:spPr>
          <a:xfrm>
            <a:off x="3305019" y="769991"/>
            <a:ext cx="5270500" cy="3886200"/>
          </a:xfrm>
          <a:prstGeom prst="rect">
            <a:avLst/>
          </a:prstGeom>
        </p:spPr>
      </p:pic>
      <p:pic>
        <p:nvPicPr>
          <p:cNvPr id="8" name="Picture 7"/>
          <p:cNvPicPr>
            <a:picLocks noChangeAspect="1"/>
          </p:cNvPicPr>
          <p:nvPr/>
        </p:nvPicPr>
        <p:blipFill>
          <a:blip r:embed="rId4"/>
          <a:stretch>
            <a:fillRect/>
          </a:stretch>
        </p:blipFill>
        <p:spPr>
          <a:xfrm>
            <a:off x="8765981" y="0"/>
            <a:ext cx="3422844" cy="6858000"/>
          </a:xfrm>
          <a:prstGeom prst="rect">
            <a:avLst/>
          </a:prstGeom>
        </p:spPr>
      </p:pic>
      <p:pic>
        <p:nvPicPr>
          <p:cNvPr id="9" name="Picture 8"/>
          <p:cNvPicPr>
            <a:picLocks noChangeAspect="1"/>
          </p:cNvPicPr>
          <p:nvPr/>
        </p:nvPicPr>
        <p:blipFill>
          <a:blip r:embed="rId5"/>
          <a:stretch>
            <a:fillRect/>
          </a:stretch>
        </p:blipFill>
        <p:spPr>
          <a:xfrm>
            <a:off x="193519" y="5460257"/>
            <a:ext cx="3111500" cy="706541"/>
          </a:xfrm>
          <a:prstGeom prst="rect">
            <a:avLst/>
          </a:prstGeom>
        </p:spPr>
      </p:pic>
    </p:spTree>
    <p:extLst>
      <p:ext uri="{BB962C8B-B14F-4D97-AF65-F5344CB8AC3E}">
        <p14:creationId xmlns:p14="http://schemas.microsoft.com/office/powerpoint/2010/main" val="42455989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a:t>
            </a:r>
            <a:r>
              <a:rPr lang="de-DE" dirty="0" err="1" smtClean="0"/>
              <a:t>Classes</a:t>
            </a:r>
            <a:r>
              <a:rPr lang="de-DE" dirty="0" smtClean="0"/>
              <a:t> </a:t>
            </a:r>
            <a:r>
              <a:rPr lang="de-DE" dirty="0" err="1" smtClean="0"/>
              <a:t>and</a:t>
            </a:r>
            <a:r>
              <a:rPr lang="de-DE" dirty="0" smtClean="0"/>
              <a:t> Interface – </a:t>
            </a:r>
            <a:r>
              <a:rPr lang="de-DE" dirty="0" err="1" smtClean="0"/>
              <a:t>Product</a:t>
            </a:r>
            <a:r>
              <a:rPr lang="de-DE" dirty="0" smtClean="0"/>
              <a:t> Management</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3013984"/>
              </p:ext>
            </p:extLst>
          </p:nvPr>
        </p:nvGraphicFramePr>
        <p:xfrm>
          <a:off x="304721" y="1031585"/>
          <a:ext cx="11579226" cy="228600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PriceInfo</a:t>
                      </a:r>
                      <a:endParaRPr lang="en-US" dirty="0"/>
                    </a:p>
                  </a:txBody>
                  <a:tcPr/>
                </a:tc>
                <a:tc>
                  <a:txBody>
                    <a:bodyPr/>
                    <a:lstStyle/>
                    <a:p>
                      <a:r>
                        <a:rPr lang="en-US" dirty="0" smtClean="0"/>
                        <a:t>Provides information about prices for products and cart line items. </a:t>
                      </a:r>
                      <a:endParaRPr lang="en-US" dirty="0"/>
                    </a:p>
                  </a:txBody>
                  <a:tcPr/>
                </a:tc>
              </a:tr>
              <a:tr h="370840">
                <a:tc>
                  <a:txBody>
                    <a:bodyPr/>
                    <a:lstStyle/>
                    <a:p>
                      <a:r>
                        <a:rPr lang="en-US" dirty="0" smtClean="0"/>
                        <a:t>Product</a:t>
                      </a:r>
                      <a:endParaRPr lang="en-US" dirty="0"/>
                    </a:p>
                  </a:txBody>
                  <a:tcPr/>
                </a:tc>
                <a:tc>
                  <a:txBody>
                    <a:bodyPr/>
                    <a:lstStyle/>
                    <a:p>
                      <a:r>
                        <a:rPr lang="en-US" dirty="0" smtClean="0"/>
                        <a:t>Reflects resources that represent products and their variants. Class is adaptable from resources with </a:t>
                      </a:r>
                      <a:r>
                        <a:rPr lang="en-US" dirty="0" err="1" smtClean="0"/>
                        <a:t>sling:ResourceType</a:t>
                      </a:r>
                      <a:r>
                        <a:rPr lang="en-US" dirty="0" smtClean="0"/>
                        <a:t> commerce/components/product.</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7581285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AEM Commerce – Key </a:t>
            </a:r>
            <a:r>
              <a:rPr lang="de-DE" dirty="0" smtClean="0"/>
              <a:t>Interface </a:t>
            </a:r>
            <a:r>
              <a:rPr lang="de-DE" dirty="0" err="1" smtClean="0"/>
              <a:t>and</a:t>
            </a:r>
            <a:r>
              <a:rPr lang="de-DE" dirty="0" smtClean="0"/>
              <a:t> </a:t>
            </a:r>
            <a:r>
              <a:rPr lang="de-DE" dirty="0" err="1" smtClean="0"/>
              <a:t>Classes</a:t>
            </a:r>
            <a:r>
              <a:rPr lang="de-DE" dirty="0" smtClean="0"/>
              <a:t> - </a:t>
            </a:r>
            <a:r>
              <a:rPr lang="de-DE" dirty="0" err="1" smtClean="0"/>
              <a:t>Product</a:t>
            </a:r>
            <a:endParaRPr lang="en-US" dirty="0"/>
          </a:p>
        </p:txBody>
      </p:sp>
      <p:pic>
        <p:nvPicPr>
          <p:cNvPr id="3" name="Picture 2"/>
          <p:cNvPicPr>
            <a:picLocks noChangeAspect="1"/>
          </p:cNvPicPr>
          <p:nvPr/>
        </p:nvPicPr>
        <p:blipFill>
          <a:blip r:embed="rId2"/>
          <a:stretch>
            <a:fillRect/>
          </a:stretch>
        </p:blipFill>
        <p:spPr>
          <a:xfrm>
            <a:off x="1565990" y="880278"/>
            <a:ext cx="9198648" cy="5524973"/>
          </a:xfrm>
          <a:prstGeom prst="rect">
            <a:avLst/>
          </a:prstGeom>
        </p:spPr>
      </p:pic>
    </p:spTree>
    <p:extLst>
      <p:ext uri="{BB962C8B-B14F-4D97-AF65-F5344CB8AC3E}">
        <p14:creationId xmlns:p14="http://schemas.microsoft.com/office/powerpoint/2010/main" val="1318472872"/>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a:t>
            </a:r>
            <a:r>
              <a:rPr lang="de-DE" dirty="0"/>
              <a:t>– Key Interfaces – </a:t>
            </a:r>
            <a:r>
              <a:rPr lang="de-DE" dirty="0" smtClean="0"/>
              <a:t>Search</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1516109"/>
              </p:ext>
            </p:extLst>
          </p:nvPr>
        </p:nvGraphicFramePr>
        <p:xfrm>
          <a:off x="304721" y="1031585"/>
          <a:ext cx="11579226" cy="2194560"/>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err="1" smtClean="0"/>
                        <a:t>CommerceQuery</a:t>
                      </a:r>
                      <a:endParaRPr lang="en-US" dirty="0"/>
                    </a:p>
                  </a:txBody>
                  <a:tcPr/>
                </a:tc>
                <a:tc>
                  <a:txBody>
                    <a:bodyPr/>
                    <a:lstStyle/>
                    <a:p>
                      <a:r>
                        <a:rPr lang="en-US" dirty="0" smtClean="0"/>
                        <a:t>Holds properties about commerce searches such as the search text, the page size, the page to be retrieved of the result and the </a:t>
                      </a:r>
                      <a:r>
                        <a:rPr lang="en-US" dirty="0" err="1" smtClean="0"/>
                        <a:t>sortId</a:t>
                      </a:r>
                      <a:r>
                        <a:rPr lang="en-US" dirty="0" smtClean="0"/>
                        <a:t> to sort the results with. </a:t>
                      </a:r>
                      <a:endParaRPr lang="en-US" dirty="0"/>
                    </a:p>
                  </a:txBody>
                  <a:tcPr/>
                </a:tc>
              </a:tr>
              <a:tr h="370840">
                <a:tc>
                  <a:txBody>
                    <a:bodyPr/>
                    <a:lstStyle/>
                    <a:p>
                      <a:r>
                        <a:rPr lang="en-US" dirty="0" err="1" smtClean="0"/>
                        <a:t>CommerceResult</a:t>
                      </a:r>
                      <a:endParaRPr lang="en-US" dirty="0"/>
                    </a:p>
                  </a:txBody>
                  <a:tcPr/>
                </a:tc>
                <a:tc>
                  <a:txBody>
                    <a:bodyPr/>
                    <a:lstStyle/>
                    <a:p>
                      <a:r>
                        <a:rPr lang="en-US" dirty="0" smtClean="0"/>
                        <a:t>Describes a search result and contains info about the original search query, about applied sorts and about the current/total pages of the search </a:t>
                      </a:r>
                      <a:endParaRPr lang="en-US" dirty="0"/>
                    </a:p>
                  </a:txBody>
                  <a:tcPr/>
                </a:tc>
              </a:tr>
            </a:tbl>
          </a:graphicData>
        </a:graphic>
      </p:graphicFrame>
    </p:spTree>
    <p:extLst>
      <p:ext uri="{BB962C8B-B14F-4D97-AF65-F5344CB8AC3E}">
        <p14:creationId xmlns:p14="http://schemas.microsoft.com/office/powerpoint/2010/main" val="2785152847"/>
      </p:ext>
    </p:extLst>
  </p:cSld>
  <p:clrMapOvr>
    <a:masterClrMapping/>
  </p:clrMapOvr>
  <p:transition xmlns:p14="http://schemas.microsoft.com/office/powerpoint/2010/mai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AEM Commerce – Key Interfaces – Search</a:t>
            </a:r>
            <a:r>
              <a:rPr lang="de-DE" dirty="0" smtClean="0"/>
              <a:t> - UML</a:t>
            </a:r>
            <a:endParaRPr lang="en-US" dirty="0"/>
          </a:p>
        </p:txBody>
      </p:sp>
      <p:pic>
        <p:nvPicPr>
          <p:cNvPr id="4" name="Picture 3"/>
          <p:cNvPicPr>
            <a:picLocks noChangeAspect="1"/>
          </p:cNvPicPr>
          <p:nvPr/>
        </p:nvPicPr>
        <p:blipFill>
          <a:blip r:embed="rId2"/>
          <a:stretch>
            <a:fillRect/>
          </a:stretch>
        </p:blipFill>
        <p:spPr>
          <a:xfrm>
            <a:off x="304721" y="1787931"/>
            <a:ext cx="11304268" cy="2428583"/>
          </a:xfrm>
          <a:prstGeom prst="rect">
            <a:avLst/>
          </a:prstGeom>
        </p:spPr>
      </p:pic>
    </p:spTree>
    <p:extLst>
      <p:ext uri="{BB962C8B-B14F-4D97-AF65-F5344CB8AC3E}">
        <p14:creationId xmlns:p14="http://schemas.microsoft.com/office/powerpoint/2010/main" val="5380698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AEM Commerce – Key Interfaces – Vouchers </a:t>
            </a:r>
            <a:r>
              <a:rPr lang="de-DE" dirty="0" err="1" smtClean="0"/>
              <a:t>and</a:t>
            </a:r>
            <a:r>
              <a:rPr lang="de-DE" dirty="0" smtClean="0"/>
              <a:t> </a:t>
            </a:r>
            <a:r>
              <a:rPr lang="de-DE" dirty="0" err="1" smtClean="0"/>
              <a:t>Promotions</a:t>
            </a:r>
            <a:endParaRPr lang="de-D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6513280"/>
              </p:ext>
            </p:extLst>
          </p:nvPr>
        </p:nvGraphicFramePr>
        <p:xfrm>
          <a:off x="304721" y="1031585"/>
          <a:ext cx="11579226" cy="4709159"/>
        </p:xfrm>
        <a:graphic>
          <a:graphicData uri="http://schemas.openxmlformats.org/drawingml/2006/table">
            <a:tbl>
              <a:tblPr firstRow="1" bandRow="1">
                <a:tableStyleId>{5C22544A-7EE6-4342-B048-85BDC9FD1C3A}</a:tableStyleId>
              </a:tblPr>
              <a:tblGrid>
                <a:gridCol w="3339315"/>
                <a:gridCol w="8239911"/>
              </a:tblGrid>
              <a:tr h="370840">
                <a:tc>
                  <a:txBody>
                    <a:bodyPr/>
                    <a:lstStyle/>
                    <a:p>
                      <a:r>
                        <a:rPr lang="en-US" dirty="0" smtClean="0"/>
                        <a:t>Class </a:t>
                      </a:r>
                      <a:endParaRPr lang="en-US" dirty="0"/>
                    </a:p>
                  </a:txBody>
                  <a:tcPr/>
                </a:tc>
                <a:tc>
                  <a:txBody>
                    <a:bodyPr/>
                    <a:lstStyle/>
                    <a:p>
                      <a:r>
                        <a:rPr lang="en-US" dirty="0" smtClean="0"/>
                        <a:t>Purpose</a:t>
                      </a:r>
                      <a:endParaRPr lang="en-US" dirty="0"/>
                    </a:p>
                  </a:txBody>
                  <a:tcPr/>
                </a:tc>
              </a:tr>
              <a:tr h="370840">
                <a:tc>
                  <a:txBody>
                    <a:bodyPr/>
                    <a:lstStyle/>
                    <a:p>
                      <a:r>
                        <a:rPr lang="en-US" dirty="0" smtClean="0"/>
                        <a:t>Promotion</a:t>
                      </a:r>
                      <a:endParaRPr lang="en-US" dirty="0"/>
                    </a:p>
                  </a:txBody>
                  <a:tcPr/>
                </a:tc>
                <a:tc>
                  <a:txBody>
                    <a:bodyPr/>
                    <a:lstStyle/>
                    <a:p>
                      <a:r>
                        <a:rPr lang="en-US" dirty="0" smtClean="0"/>
                        <a:t>The Promotion interface represents a Promotion, which can be applied to certain segments and has a specific promotion type (e.g. free shipping, discount,…). </a:t>
                      </a:r>
                      <a:endParaRPr lang="en-US" dirty="0"/>
                    </a:p>
                  </a:txBody>
                  <a:tcPr/>
                </a:tc>
              </a:tr>
              <a:tr h="370840">
                <a:tc>
                  <a:txBody>
                    <a:bodyPr/>
                    <a:lstStyle/>
                    <a:p>
                      <a:r>
                        <a:rPr lang="en-US" dirty="0" err="1" smtClean="0"/>
                        <a:t>PromotionHandler</a:t>
                      </a:r>
                      <a:endParaRPr lang="en-US" dirty="0"/>
                    </a:p>
                  </a:txBody>
                  <a:tcPr/>
                </a:tc>
                <a:tc>
                  <a:txBody>
                    <a:bodyPr/>
                    <a:lstStyle/>
                    <a:p>
                      <a:r>
                        <a:rPr lang="en-US" dirty="0" smtClean="0"/>
                        <a:t>The </a:t>
                      </a:r>
                      <a:r>
                        <a:rPr lang="en-US" dirty="0" err="1" smtClean="0"/>
                        <a:t>PromotionHandler</a:t>
                      </a:r>
                      <a:r>
                        <a:rPr lang="en-US" dirty="0" smtClean="0"/>
                        <a:t> interface is implemented by services providing business logic for actual promotion. Services should define a property </a:t>
                      </a:r>
                      <a:r>
                        <a:rPr lang="en-US" dirty="0" err="1" smtClean="0"/>
                        <a:t>PromotionHandler.TYPE</a:t>
                      </a:r>
                      <a:r>
                        <a:rPr lang="en-US" dirty="0" smtClean="0"/>
                        <a:t> with a unique identifier used to reference the service from the configured promotions.</a:t>
                      </a:r>
                      <a:endParaRPr lang="en-US" dirty="0"/>
                    </a:p>
                  </a:txBody>
                  <a:tcPr/>
                </a:tc>
              </a:tr>
              <a:tr h="370840">
                <a:tc>
                  <a:txBody>
                    <a:bodyPr/>
                    <a:lstStyle/>
                    <a:p>
                      <a:r>
                        <a:rPr lang="en-US" dirty="0" err="1" smtClean="0"/>
                        <a:t>PromotionManager</a:t>
                      </a:r>
                      <a:endParaRPr lang="en-US" dirty="0"/>
                    </a:p>
                  </a:txBody>
                  <a:tcPr/>
                </a:tc>
                <a:tc>
                  <a:txBody>
                    <a:bodyPr/>
                    <a:lstStyle/>
                    <a:p>
                      <a:r>
                        <a:rPr lang="en-US" dirty="0" smtClean="0"/>
                        <a:t>An Interface that should be implemented by services, which provides access to promotions and vouchers. </a:t>
                      </a:r>
                      <a:endParaRPr lang="en-US" dirty="0"/>
                    </a:p>
                  </a:txBody>
                  <a:tcPr/>
                </a:tc>
              </a:tr>
              <a:tr h="370840">
                <a:tc>
                  <a:txBody>
                    <a:bodyPr/>
                    <a:lstStyle/>
                    <a:p>
                      <a:r>
                        <a:rPr lang="en-US" dirty="0" smtClean="0"/>
                        <a:t>Voucher</a:t>
                      </a:r>
                      <a:endParaRPr lang="en-US" dirty="0"/>
                    </a:p>
                  </a:txBody>
                  <a:tcPr/>
                </a:tc>
                <a:tc>
                  <a:txBody>
                    <a:bodyPr/>
                    <a:lstStyle/>
                    <a:p>
                      <a:r>
                        <a:rPr lang="en-US" dirty="0" smtClean="0"/>
                        <a:t>Interface that describes a voucher. The basic commerce framework requires that a voucher has at least a code and a concept of validity.</a:t>
                      </a:r>
                      <a:endParaRPr lang="en-US" dirty="0"/>
                    </a:p>
                  </a:txBody>
                  <a:tcPr/>
                </a:tc>
              </a:tr>
              <a:tr h="370840">
                <a:tc>
                  <a:txBody>
                    <a:bodyPr/>
                    <a:lstStyle/>
                    <a:p>
                      <a:r>
                        <a:rPr lang="en-US" dirty="0" err="1" smtClean="0"/>
                        <a:t>PromotionInfo</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7962008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4</a:t>
            </a:fld>
            <a:endParaRPr lang="en-US" dirty="0"/>
          </a:p>
        </p:txBody>
      </p:sp>
      <p:sp>
        <p:nvSpPr>
          <p:cNvPr id="3" name="Title 2"/>
          <p:cNvSpPr>
            <a:spLocks noGrp="1"/>
          </p:cNvSpPr>
          <p:nvPr>
            <p:ph type="title"/>
          </p:nvPr>
        </p:nvSpPr>
        <p:spPr/>
        <p:txBody>
          <a:bodyPr/>
          <a:lstStyle/>
          <a:p>
            <a:r>
              <a:rPr lang="en-US" dirty="0" smtClean="0"/>
              <a:t>Key Takeaways</a:t>
            </a:r>
            <a:endParaRPr lang="en-US" dirty="0"/>
          </a:p>
        </p:txBody>
      </p:sp>
      <p:sp>
        <p:nvSpPr>
          <p:cNvPr id="4" name="Rectangle 3"/>
          <p:cNvSpPr/>
          <p:nvPr/>
        </p:nvSpPr>
        <p:spPr>
          <a:xfrm>
            <a:off x="444843"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Understand AEM Commerce Framework and what is available by default. </a:t>
            </a:r>
            <a:endParaRPr lang="en-US" sz="2800" noProof="1">
              <a:latin typeface="Adobe Clean Light" pitchFamily="34" charset="0"/>
              <a:cs typeface="Arial" pitchFamily="34" charset="0"/>
            </a:endParaRPr>
          </a:p>
        </p:txBody>
      </p:sp>
      <p:sp>
        <p:nvSpPr>
          <p:cNvPr id="8" name="Rectangle 7"/>
          <p:cNvSpPr/>
          <p:nvPr/>
        </p:nvSpPr>
        <p:spPr>
          <a:xfrm>
            <a:off x="1913769" y="1637694"/>
            <a:ext cx="644792" cy="1862048"/>
          </a:xfrm>
          <a:prstGeom prst="rect">
            <a:avLst/>
          </a:prstGeom>
        </p:spPr>
        <p:txBody>
          <a:bodyPr wrap="none">
            <a:spAutoFit/>
          </a:bodyPr>
          <a:lstStyle/>
          <a:p>
            <a:pPr algn="ctr">
              <a:spcAft>
                <a:spcPct val="20000"/>
              </a:spcAft>
            </a:pPr>
            <a:r>
              <a:rPr lang="en-US" sz="11500" noProof="1">
                <a:solidFill>
                  <a:srgbClr val="2639BA"/>
                </a:solidFill>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Understand AEM Commerce API and  Extention points. </a:t>
            </a:r>
            <a:endParaRPr lang="en-US" sz="2800" noProof="1">
              <a:latin typeface="Adobe Clean Light" pitchFamily="34" charset="0"/>
              <a:cs typeface="Arial" pitchFamily="34" charset="0"/>
            </a:endParaRPr>
          </a:p>
        </p:txBody>
      </p:sp>
      <p:sp>
        <p:nvSpPr>
          <p:cNvPr id="10" name="Rectangle 9"/>
          <p:cNvSpPr/>
          <p:nvPr/>
        </p:nvSpPr>
        <p:spPr>
          <a:xfrm>
            <a:off x="5661409" y="1637694"/>
            <a:ext cx="866006"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2</a:t>
            </a:r>
            <a:endParaRPr lang="en-US" sz="11500" noProof="1">
              <a:solidFill>
                <a:srgbClr val="2639BA"/>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Leverage the framework to add simple functionalities</a:t>
            </a:r>
          </a:p>
        </p:txBody>
      </p:sp>
      <p:sp>
        <p:nvSpPr>
          <p:cNvPr id="12" name="Rectangle 11"/>
          <p:cNvSpPr/>
          <p:nvPr/>
        </p:nvSpPr>
        <p:spPr>
          <a:xfrm>
            <a:off x="9528245" y="1637694"/>
            <a:ext cx="888128"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3</a:t>
            </a:r>
            <a:endParaRPr lang="en-US" sz="11500" noProof="1">
              <a:solidFill>
                <a:srgbClr val="2639BA"/>
              </a:solidFill>
              <a:latin typeface="Adobe Clean SemiLight"/>
              <a:cs typeface="Adobe Clean SemiLight"/>
            </a:endParaRPr>
          </a:p>
        </p:txBody>
      </p:sp>
    </p:spTree>
    <p:extLst>
      <p:ext uri="{BB962C8B-B14F-4D97-AF65-F5344CB8AC3E}">
        <p14:creationId xmlns:p14="http://schemas.microsoft.com/office/powerpoint/2010/main" val="26450045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AEM Commerce – Key Interfaces – Vouchers </a:t>
            </a:r>
            <a:r>
              <a:rPr lang="de-DE" dirty="0" err="1"/>
              <a:t>and</a:t>
            </a:r>
            <a:r>
              <a:rPr lang="de-DE" dirty="0"/>
              <a:t> </a:t>
            </a:r>
            <a:r>
              <a:rPr lang="de-DE" dirty="0" err="1" smtClean="0"/>
              <a:t>Promotions</a:t>
            </a:r>
            <a:r>
              <a:rPr lang="de-DE" dirty="0" smtClean="0"/>
              <a:t> - </a:t>
            </a:r>
            <a:r>
              <a:rPr lang="de-DE" dirty="0" err="1" smtClean="0"/>
              <a:t>Methods</a:t>
            </a:r>
            <a:endParaRPr lang="en-US" dirty="0"/>
          </a:p>
        </p:txBody>
      </p:sp>
      <p:pic>
        <p:nvPicPr>
          <p:cNvPr id="3" name="Picture 2"/>
          <p:cNvPicPr>
            <a:picLocks noChangeAspect="1"/>
          </p:cNvPicPr>
          <p:nvPr/>
        </p:nvPicPr>
        <p:blipFill>
          <a:blip r:embed="rId2"/>
          <a:stretch>
            <a:fillRect/>
          </a:stretch>
        </p:blipFill>
        <p:spPr>
          <a:xfrm>
            <a:off x="304721" y="905896"/>
            <a:ext cx="3886200" cy="2222500"/>
          </a:xfrm>
          <a:prstGeom prst="rect">
            <a:avLst/>
          </a:prstGeom>
        </p:spPr>
      </p:pic>
      <p:pic>
        <p:nvPicPr>
          <p:cNvPr id="5" name="Picture 4"/>
          <p:cNvPicPr>
            <a:picLocks noChangeAspect="1"/>
          </p:cNvPicPr>
          <p:nvPr/>
        </p:nvPicPr>
        <p:blipFill>
          <a:blip r:embed="rId3"/>
          <a:stretch>
            <a:fillRect/>
          </a:stretch>
        </p:blipFill>
        <p:spPr>
          <a:xfrm>
            <a:off x="304721" y="4274677"/>
            <a:ext cx="5905500" cy="2019300"/>
          </a:xfrm>
          <a:prstGeom prst="rect">
            <a:avLst/>
          </a:prstGeom>
        </p:spPr>
      </p:pic>
      <p:pic>
        <p:nvPicPr>
          <p:cNvPr id="6" name="Picture 5"/>
          <p:cNvPicPr>
            <a:picLocks noChangeAspect="1"/>
          </p:cNvPicPr>
          <p:nvPr/>
        </p:nvPicPr>
        <p:blipFill>
          <a:blip r:embed="rId4"/>
          <a:stretch>
            <a:fillRect/>
          </a:stretch>
        </p:blipFill>
        <p:spPr>
          <a:xfrm>
            <a:off x="4312827" y="905896"/>
            <a:ext cx="3886200" cy="1435100"/>
          </a:xfrm>
          <a:prstGeom prst="rect">
            <a:avLst/>
          </a:prstGeom>
        </p:spPr>
      </p:pic>
      <p:pic>
        <p:nvPicPr>
          <p:cNvPr id="7" name="Picture 6"/>
          <p:cNvPicPr>
            <a:picLocks noChangeAspect="1"/>
          </p:cNvPicPr>
          <p:nvPr/>
        </p:nvPicPr>
        <p:blipFill>
          <a:blip r:embed="rId5"/>
          <a:stretch>
            <a:fillRect/>
          </a:stretch>
        </p:blipFill>
        <p:spPr>
          <a:xfrm>
            <a:off x="8199027" y="4274677"/>
            <a:ext cx="3911600" cy="1651000"/>
          </a:xfrm>
          <a:prstGeom prst="rect">
            <a:avLst/>
          </a:prstGeom>
        </p:spPr>
      </p:pic>
      <p:pic>
        <p:nvPicPr>
          <p:cNvPr id="8" name="Picture 7"/>
          <p:cNvPicPr>
            <a:picLocks noChangeAspect="1"/>
          </p:cNvPicPr>
          <p:nvPr/>
        </p:nvPicPr>
        <p:blipFill>
          <a:blip r:embed="rId6"/>
          <a:stretch>
            <a:fillRect/>
          </a:stretch>
        </p:blipFill>
        <p:spPr>
          <a:xfrm>
            <a:off x="8260682" y="905896"/>
            <a:ext cx="3949700" cy="2476500"/>
          </a:xfrm>
          <a:prstGeom prst="rect">
            <a:avLst/>
          </a:prstGeom>
        </p:spPr>
      </p:pic>
    </p:spTree>
    <p:extLst>
      <p:ext uri="{BB962C8B-B14F-4D97-AF65-F5344CB8AC3E}">
        <p14:creationId xmlns:p14="http://schemas.microsoft.com/office/powerpoint/2010/main" val="1209425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80869" y="850701"/>
            <a:ext cx="3810174" cy="5583708"/>
          </a:xfrm>
          <a:prstGeom prst="rect">
            <a:avLst/>
          </a:prstGeom>
          <a:solidFill>
            <a:srgbClr val="FFFFFF"/>
          </a:solidFill>
          <a:ln w="762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p:txBody>
          <a:bodyPr/>
          <a:lstStyle/>
          <a:p>
            <a:r>
              <a:rPr lang="de-DE" dirty="0"/>
              <a:t>Adobe Commerce API – Key </a:t>
            </a:r>
            <a:r>
              <a:rPr lang="de-DE" dirty="0" err="1"/>
              <a:t>Classes</a:t>
            </a:r>
            <a:r>
              <a:rPr lang="de-DE" dirty="0"/>
              <a:t> Interaction – </a:t>
            </a:r>
            <a:r>
              <a:rPr lang="de-DE" dirty="0" err="1"/>
              <a:t>Product</a:t>
            </a:r>
            <a:r>
              <a:rPr lang="de-DE" dirty="0"/>
              <a:t> Page</a:t>
            </a:r>
            <a:endParaRPr lang="en-US" dirty="0"/>
          </a:p>
        </p:txBody>
      </p:sp>
      <p:sp>
        <p:nvSpPr>
          <p:cNvPr id="4" name="Rectangle 3"/>
          <p:cNvSpPr/>
          <p:nvPr/>
        </p:nvSpPr>
        <p:spPr>
          <a:xfrm>
            <a:off x="7990246" y="850701"/>
            <a:ext cx="4117688" cy="5583708"/>
          </a:xfrm>
          <a:prstGeom prst="rect">
            <a:avLst/>
          </a:prstGeom>
          <a:solidFill>
            <a:srgbClr val="FFFFFF"/>
          </a:solidFill>
          <a:ln w="76200" cmpd="sng">
            <a:solidFill>
              <a:srgbClr val="C1D82F"/>
            </a:solidFill>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5" name="Rectangle 4"/>
          <p:cNvSpPr/>
          <p:nvPr/>
        </p:nvSpPr>
        <p:spPr>
          <a:xfrm>
            <a:off x="4044446" y="850701"/>
            <a:ext cx="3723849" cy="5583708"/>
          </a:xfrm>
          <a:prstGeom prst="rect">
            <a:avLst/>
          </a:prstGeom>
          <a:solidFill>
            <a:srgbClr val="FFFFFF"/>
          </a:solidFill>
          <a:ln w="762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9" name="Straight Connector 8"/>
          <p:cNvCxnSpPr/>
          <p:nvPr/>
        </p:nvCxnSpPr>
        <p:spPr bwMode="auto">
          <a:xfrm flipH="1" flipV="1">
            <a:off x="1615749" y="1789272"/>
            <a:ext cx="22230" cy="4645136"/>
          </a:xfrm>
          <a:prstGeom prst="line">
            <a:avLst/>
          </a:prstGeom>
          <a:solidFill>
            <a:schemeClr val="accent1"/>
          </a:solidFill>
          <a:ln w="28575" cap="flat" cmpd="sng" algn="ctr">
            <a:solidFill>
              <a:schemeClr val="tx1"/>
            </a:solidFill>
            <a:prstDash val="sysDash"/>
            <a:round/>
            <a:headEnd type="none" w="med" len="med"/>
            <a:tailEnd type="none" w="med" len="med"/>
          </a:ln>
          <a:effectLst>
            <a:outerShdw blurRad="63500" algn="ctr" rotWithShape="0">
              <a:schemeClr val="bg1"/>
            </a:outerShdw>
          </a:effectLst>
          <a:extLst/>
        </p:spPr>
      </p:cxnSp>
      <p:sp>
        <p:nvSpPr>
          <p:cNvPr id="10" name="Rectangle 9"/>
          <p:cNvSpPr/>
          <p:nvPr/>
        </p:nvSpPr>
        <p:spPr>
          <a:xfrm>
            <a:off x="1536591" y="2077685"/>
            <a:ext cx="234172" cy="4223809"/>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14" name="Straight Connector 13"/>
          <p:cNvCxnSpPr/>
          <p:nvPr/>
        </p:nvCxnSpPr>
        <p:spPr bwMode="auto">
          <a:xfrm flipH="1" flipV="1">
            <a:off x="3167372" y="1790238"/>
            <a:ext cx="22230" cy="4644170"/>
          </a:xfrm>
          <a:prstGeom prst="line">
            <a:avLst/>
          </a:prstGeom>
          <a:solidFill>
            <a:schemeClr val="accent1"/>
          </a:solidFill>
          <a:ln w="28575" cap="flat" cmpd="sng" algn="ctr">
            <a:solidFill>
              <a:schemeClr val="tx1"/>
            </a:solidFill>
            <a:prstDash val="sysDash"/>
            <a:round/>
            <a:headEnd type="none" w="med" len="med"/>
            <a:tailEnd type="none" w="med" len="med"/>
          </a:ln>
          <a:effectLst>
            <a:outerShdw blurRad="63500" algn="ctr" rotWithShape="0">
              <a:schemeClr val="bg1"/>
            </a:outerShdw>
          </a:effectLst>
          <a:extLst/>
        </p:spPr>
      </p:cxnSp>
      <p:sp>
        <p:nvSpPr>
          <p:cNvPr id="15" name="Rectangle 14"/>
          <p:cNvSpPr/>
          <p:nvPr/>
        </p:nvSpPr>
        <p:spPr>
          <a:xfrm>
            <a:off x="3088214" y="2078651"/>
            <a:ext cx="182051" cy="4222843"/>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19" name="Straight Connector 18"/>
          <p:cNvCxnSpPr/>
          <p:nvPr/>
        </p:nvCxnSpPr>
        <p:spPr bwMode="auto">
          <a:xfrm flipV="1">
            <a:off x="5066820" y="1741730"/>
            <a:ext cx="1" cy="4639874"/>
          </a:xfrm>
          <a:prstGeom prst="line">
            <a:avLst/>
          </a:prstGeom>
          <a:solidFill>
            <a:schemeClr val="accent1"/>
          </a:solidFill>
          <a:ln w="28575" cap="flat" cmpd="sng" algn="ctr">
            <a:solidFill>
              <a:schemeClr val="tx1"/>
            </a:solidFill>
            <a:prstDash val="sysDash"/>
            <a:round/>
            <a:headEnd type="none" w="med" len="med"/>
            <a:tailEnd type="none" w="med" len="med"/>
          </a:ln>
          <a:effectLst>
            <a:outerShdw blurRad="63500" algn="ctr" rotWithShape="0">
              <a:schemeClr val="bg1"/>
            </a:outerShdw>
          </a:effectLst>
          <a:extLst/>
        </p:spPr>
      </p:cxnSp>
      <p:sp>
        <p:nvSpPr>
          <p:cNvPr id="20" name="Rectangle 19"/>
          <p:cNvSpPr/>
          <p:nvPr/>
        </p:nvSpPr>
        <p:spPr>
          <a:xfrm>
            <a:off x="4987663" y="2030143"/>
            <a:ext cx="174633" cy="4218547"/>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bwMode="auto">
          <a:xfrm flipH="1" flipV="1">
            <a:off x="7042714" y="1759458"/>
            <a:ext cx="22230" cy="4640841"/>
          </a:xfrm>
          <a:prstGeom prst="line">
            <a:avLst/>
          </a:prstGeom>
          <a:solidFill>
            <a:schemeClr val="accent1"/>
          </a:solidFill>
          <a:ln w="28575" cap="flat" cmpd="sng" algn="ctr">
            <a:solidFill>
              <a:schemeClr val="tx1"/>
            </a:solidFill>
            <a:prstDash val="sysDash"/>
            <a:round/>
            <a:headEnd type="none" w="med" len="med"/>
            <a:tailEnd type="none" w="med" len="med"/>
          </a:ln>
          <a:effectLst>
            <a:outerShdw blurRad="63500" algn="ctr" rotWithShape="0">
              <a:schemeClr val="bg1"/>
            </a:outerShdw>
          </a:effectLst>
          <a:extLst/>
        </p:spPr>
      </p:cxnSp>
      <p:sp>
        <p:nvSpPr>
          <p:cNvPr id="25" name="Rectangle 24"/>
          <p:cNvSpPr/>
          <p:nvPr/>
        </p:nvSpPr>
        <p:spPr>
          <a:xfrm>
            <a:off x="6963557" y="2047871"/>
            <a:ext cx="144974" cy="4219514"/>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9" name="Straight Connector 28"/>
          <p:cNvCxnSpPr/>
          <p:nvPr/>
        </p:nvCxnSpPr>
        <p:spPr bwMode="auto">
          <a:xfrm flipH="1" flipV="1">
            <a:off x="9032436" y="1814913"/>
            <a:ext cx="22230" cy="4619495"/>
          </a:xfrm>
          <a:prstGeom prst="line">
            <a:avLst/>
          </a:prstGeom>
          <a:solidFill>
            <a:schemeClr val="accent1"/>
          </a:solidFill>
          <a:ln w="28575" cap="flat" cmpd="sng" algn="ctr">
            <a:solidFill>
              <a:schemeClr val="tx1"/>
            </a:solidFill>
            <a:prstDash val="sysDash"/>
            <a:round/>
            <a:headEnd type="none" w="med" len="med"/>
            <a:tailEnd type="none" w="med" len="med"/>
          </a:ln>
          <a:effectLst>
            <a:outerShdw blurRad="63500" algn="ctr" rotWithShape="0">
              <a:schemeClr val="bg1"/>
            </a:outerShdw>
          </a:effectLst>
          <a:extLst/>
        </p:spPr>
      </p:cxnSp>
      <p:sp>
        <p:nvSpPr>
          <p:cNvPr id="30" name="Rectangle 29"/>
          <p:cNvSpPr/>
          <p:nvPr/>
        </p:nvSpPr>
        <p:spPr>
          <a:xfrm>
            <a:off x="8953278" y="2103326"/>
            <a:ext cx="174633" cy="4198168"/>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31" name="Straight Arrow Connector 30"/>
          <p:cNvCxnSpPr/>
          <p:nvPr/>
        </p:nvCxnSpPr>
        <p:spPr>
          <a:xfrm>
            <a:off x="398707" y="2480305"/>
            <a:ext cx="1137884"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1770763" y="2760901"/>
            <a:ext cx="1261210"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262848" y="3041498"/>
            <a:ext cx="1724815"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274211" y="3410702"/>
            <a:ext cx="1713452" cy="0"/>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pic>
        <p:nvPicPr>
          <p:cNvPr id="35" name="Picture 34" descr="User-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9" y="1322519"/>
            <a:ext cx="595313" cy="466753"/>
          </a:xfrm>
          <a:prstGeom prst="rect">
            <a:avLst/>
          </a:prstGeom>
        </p:spPr>
      </p:pic>
      <p:cxnSp>
        <p:nvCxnSpPr>
          <p:cNvPr id="36" name="Straight Connector 35"/>
          <p:cNvCxnSpPr/>
          <p:nvPr/>
        </p:nvCxnSpPr>
        <p:spPr bwMode="auto">
          <a:xfrm flipH="1" flipV="1">
            <a:off x="303233" y="1729529"/>
            <a:ext cx="8158" cy="4704879"/>
          </a:xfrm>
          <a:prstGeom prst="line">
            <a:avLst/>
          </a:prstGeom>
          <a:solidFill>
            <a:schemeClr val="accent1"/>
          </a:solidFill>
          <a:ln w="28575" cap="flat" cmpd="sng" algn="ctr">
            <a:solidFill>
              <a:srgbClr val="000000"/>
            </a:solidFill>
            <a:prstDash val="sysDash"/>
            <a:round/>
            <a:headEnd type="none" w="med" len="med"/>
            <a:tailEnd type="none" w="med" len="med"/>
          </a:ln>
          <a:effectLst>
            <a:outerShdw blurRad="63500" algn="ctr" rotWithShape="0">
              <a:schemeClr val="bg1"/>
            </a:outerShdw>
          </a:effectLst>
          <a:extLst/>
        </p:spPr>
      </p:cxnSp>
      <p:sp>
        <p:nvSpPr>
          <p:cNvPr id="37" name="Rectangle 36"/>
          <p:cNvSpPr/>
          <p:nvPr/>
        </p:nvSpPr>
        <p:spPr>
          <a:xfrm>
            <a:off x="224074" y="2106549"/>
            <a:ext cx="174633" cy="4194945"/>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8" name="Rectangle 37"/>
          <p:cNvSpPr/>
          <p:nvPr/>
        </p:nvSpPr>
        <p:spPr>
          <a:xfrm>
            <a:off x="487854" y="2034884"/>
            <a:ext cx="1048738" cy="835271"/>
          </a:xfrm>
          <a:prstGeom prst="rect">
            <a:avLst/>
          </a:prstGeom>
        </p:spPr>
        <p:txBody>
          <a:bodyPr wrap="square">
            <a:spAutoFit/>
          </a:bodyPr>
          <a:lstStyle/>
          <a:p>
            <a:pPr>
              <a:lnSpc>
                <a:spcPts val="3040"/>
              </a:lnSpc>
              <a:defRPr/>
            </a:pPr>
            <a:r>
              <a:rPr lang="en-US" sz="1100" b="1" dirty="0" smtClean="0">
                <a:solidFill>
                  <a:srgbClr val="000000"/>
                </a:solidFill>
                <a:cs typeface="Adobe Clean"/>
              </a:rPr>
              <a:t>Load Product</a:t>
            </a:r>
          </a:p>
          <a:p>
            <a:pPr>
              <a:lnSpc>
                <a:spcPts val="3040"/>
              </a:lnSpc>
              <a:defRPr/>
            </a:pPr>
            <a:r>
              <a:rPr lang="en-US" sz="1100" b="1" dirty="0" smtClean="0">
                <a:solidFill>
                  <a:srgbClr val="000000"/>
                </a:solidFill>
                <a:cs typeface="Adobe Clean"/>
              </a:rPr>
              <a:t>Page</a:t>
            </a:r>
          </a:p>
        </p:txBody>
      </p:sp>
      <p:sp>
        <p:nvSpPr>
          <p:cNvPr id="39" name="Rectangle 38"/>
          <p:cNvSpPr/>
          <p:nvPr/>
        </p:nvSpPr>
        <p:spPr>
          <a:xfrm>
            <a:off x="1983235" y="2343265"/>
            <a:ext cx="1048738" cy="445421"/>
          </a:xfrm>
          <a:prstGeom prst="rect">
            <a:avLst/>
          </a:prstGeom>
        </p:spPr>
        <p:txBody>
          <a:bodyPr wrap="square">
            <a:spAutoFit/>
          </a:bodyPr>
          <a:lstStyle/>
          <a:p>
            <a:pPr>
              <a:lnSpc>
                <a:spcPts val="3040"/>
              </a:lnSpc>
              <a:defRPr/>
            </a:pPr>
            <a:r>
              <a:rPr lang="en-US" sz="1100" b="1" dirty="0" smtClean="0">
                <a:solidFill>
                  <a:srgbClr val="000000"/>
                </a:solidFill>
                <a:cs typeface="Adobe Clean"/>
              </a:rPr>
              <a:t>Include</a:t>
            </a:r>
          </a:p>
        </p:txBody>
      </p:sp>
      <p:sp>
        <p:nvSpPr>
          <p:cNvPr id="40" name="Rectangle 39"/>
          <p:cNvSpPr/>
          <p:nvPr/>
        </p:nvSpPr>
        <p:spPr>
          <a:xfrm>
            <a:off x="3891043" y="2596077"/>
            <a:ext cx="1520576" cy="445421"/>
          </a:xfrm>
          <a:prstGeom prst="rect">
            <a:avLst/>
          </a:prstGeom>
        </p:spPr>
        <p:txBody>
          <a:bodyPr wrap="square">
            <a:spAutoFit/>
          </a:bodyPr>
          <a:lstStyle/>
          <a:p>
            <a:pPr>
              <a:lnSpc>
                <a:spcPts val="3040"/>
              </a:lnSpc>
              <a:defRPr/>
            </a:pPr>
            <a:r>
              <a:rPr lang="en-US" sz="1100" b="1" dirty="0" smtClean="0">
                <a:solidFill>
                  <a:srgbClr val="000000"/>
                </a:solidFill>
                <a:cs typeface="Adobe Clean"/>
              </a:rPr>
              <a:t>Adapt Request</a:t>
            </a:r>
          </a:p>
        </p:txBody>
      </p:sp>
      <p:cxnSp>
        <p:nvCxnSpPr>
          <p:cNvPr id="41" name="Straight Arrow Connector 40"/>
          <p:cNvCxnSpPr/>
          <p:nvPr/>
        </p:nvCxnSpPr>
        <p:spPr>
          <a:xfrm>
            <a:off x="5162296" y="3741906"/>
            <a:ext cx="1880418"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0" idx="3"/>
          </p:cNvCxnSpPr>
          <p:nvPr/>
        </p:nvCxnSpPr>
        <p:spPr>
          <a:xfrm>
            <a:off x="5162296" y="4139417"/>
            <a:ext cx="1801261" cy="26839"/>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443917" y="3296485"/>
            <a:ext cx="1520576" cy="445421"/>
          </a:xfrm>
          <a:prstGeom prst="rect">
            <a:avLst/>
          </a:prstGeom>
        </p:spPr>
        <p:txBody>
          <a:bodyPr wrap="square">
            <a:spAutoFit/>
          </a:bodyPr>
          <a:lstStyle/>
          <a:p>
            <a:pPr>
              <a:lnSpc>
                <a:spcPts val="3040"/>
              </a:lnSpc>
              <a:defRPr/>
            </a:pPr>
            <a:r>
              <a:rPr lang="en-US" sz="1100" b="1" dirty="0" smtClean="0">
                <a:solidFill>
                  <a:srgbClr val="000000"/>
                </a:solidFill>
                <a:cs typeface="Adobe Clean"/>
              </a:rPr>
              <a:t>Login()</a:t>
            </a:r>
          </a:p>
        </p:txBody>
      </p:sp>
      <p:cxnSp>
        <p:nvCxnSpPr>
          <p:cNvPr id="44" name="Straight Arrow Connector 43"/>
          <p:cNvCxnSpPr/>
          <p:nvPr/>
        </p:nvCxnSpPr>
        <p:spPr>
          <a:xfrm>
            <a:off x="3259160" y="5459695"/>
            <a:ext cx="3783554"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956" y="4098317"/>
            <a:ext cx="1943347" cy="614271"/>
          </a:xfrm>
          <a:prstGeom prst="rect">
            <a:avLst/>
          </a:prstGeom>
        </p:spPr>
        <p:txBody>
          <a:bodyPr wrap="square">
            <a:spAutoFit/>
          </a:bodyPr>
          <a:lstStyle/>
          <a:p>
            <a:pPr>
              <a:lnSpc>
                <a:spcPts val="2000"/>
              </a:lnSpc>
              <a:defRPr/>
            </a:pPr>
            <a:r>
              <a:rPr lang="en-US" sz="1100" b="1" dirty="0" smtClean="0">
                <a:solidFill>
                  <a:srgbClr val="000000"/>
                </a:solidFill>
                <a:cs typeface="Adobe Clean"/>
              </a:rPr>
              <a:t>Adapt to Product</a:t>
            </a:r>
          </a:p>
          <a:p>
            <a:pPr>
              <a:lnSpc>
                <a:spcPts val="2000"/>
              </a:lnSpc>
              <a:defRPr/>
            </a:pPr>
            <a:r>
              <a:rPr lang="en-US" sz="1100" b="1" dirty="0" smtClean="0">
                <a:solidFill>
                  <a:srgbClr val="000000"/>
                </a:solidFill>
                <a:cs typeface="Adobe Clean"/>
              </a:rPr>
              <a:t>based on product path</a:t>
            </a:r>
          </a:p>
        </p:txBody>
      </p:sp>
      <p:cxnSp>
        <p:nvCxnSpPr>
          <p:cNvPr id="46" name="Straight Arrow Connector 45"/>
          <p:cNvCxnSpPr/>
          <p:nvPr/>
        </p:nvCxnSpPr>
        <p:spPr>
          <a:xfrm flipH="1">
            <a:off x="3262848" y="4637291"/>
            <a:ext cx="235691"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3262848" y="4245500"/>
            <a:ext cx="235691" cy="0"/>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498539" y="4245500"/>
            <a:ext cx="1" cy="391791"/>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3270265" y="5176039"/>
            <a:ext cx="235691"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270265" y="4784248"/>
            <a:ext cx="235691" cy="0"/>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3491188" y="4784248"/>
            <a:ext cx="1" cy="391791"/>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505956" y="4696357"/>
            <a:ext cx="1943347" cy="590760"/>
          </a:xfrm>
          <a:prstGeom prst="rect">
            <a:avLst/>
          </a:prstGeom>
        </p:spPr>
        <p:txBody>
          <a:bodyPr wrap="square">
            <a:spAutoFit/>
          </a:bodyPr>
          <a:lstStyle/>
          <a:p>
            <a:pPr>
              <a:lnSpc>
                <a:spcPts val="2000"/>
              </a:lnSpc>
              <a:defRPr/>
            </a:pPr>
            <a:r>
              <a:rPr lang="en-US" sz="1100" b="1" dirty="0" smtClean="0">
                <a:solidFill>
                  <a:srgbClr val="000000"/>
                </a:solidFill>
                <a:cs typeface="Adobe Clean"/>
              </a:rPr>
              <a:t>Load Product Data</a:t>
            </a:r>
          </a:p>
          <a:p>
            <a:pPr>
              <a:lnSpc>
                <a:spcPts val="2000"/>
              </a:lnSpc>
              <a:defRPr/>
            </a:pPr>
            <a:r>
              <a:rPr lang="en-US" sz="1100" b="1" dirty="0">
                <a:solidFill>
                  <a:srgbClr val="000000"/>
                </a:solidFill>
                <a:cs typeface="Adobe Clean"/>
              </a:rPr>
              <a:t>t</a:t>
            </a:r>
            <a:r>
              <a:rPr lang="en-US" sz="1100" b="1" dirty="0" smtClean="0">
                <a:solidFill>
                  <a:srgbClr val="000000"/>
                </a:solidFill>
                <a:cs typeface="Adobe Clean"/>
              </a:rPr>
              <a:t>o display from JCR</a:t>
            </a:r>
          </a:p>
        </p:txBody>
      </p:sp>
      <p:sp>
        <p:nvSpPr>
          <p:cNvPr id="53" name="Rectangle 52"/>
          <p:cNvSpPr/>
          <p:nvPr/>
        </p:nvSpPr>
        <p:spPr>
          <a:xfrm>
            <a:off x="3985596" y="5352791"/>
            <a:ext cx="3273199" cy="334280"/>
          </a:xfrm>
          <a:prstGeom prst="rect">
            <a:avLst/>
          </a:prstGeom>
        </p:spPr>
        <p:txBody>
          <a:bodyPr wrap="square">
            <a:spAutoFit/>
          </a:bodyPr>
          <a:lstStyle/>
          <a:p>
            <a:pPr>
              <a:lnSpc>
                <a:spcPts val="2000"/>
              </a:lnSpc>
              <a:defRPr/>
            </a:pPr>
            <a:r>
              <a:rPr lang="en-US" sz="1100" b="1" dirty="0" err="1" smtClean="0">
                <a:solidFill>
                  <a:srgbClr val="000000"/>
                </a:solidFill>
                <a:cs typeface="Adobe Clean"/>
              </a:rPr>
              <a:t>CommerceSession.getProductPrice</a:t>
            </a:r>
            <a:r>
              <a:rPr lang="en-US" sz="1100" b="1" dirty="0" smtClean="0">
                <a:solidFill>
                  <a:srgbClr val="000000"/>
                </a:solidFill>
                <a:cs typeface="Adobe Clean"/>
              </a:rPr>
              <a:t> ()</a:t>
            </a:r>
          </a:p>
        </p:txBody>
      </p:sp>
      <p:cxnSp>
        <p:nvCxnSpPr>
          <p:cNvPr id="57" name="Straight Connector 56"/>
          <p:cNvCxnSpPr/>
          <p:nvPr/>
        </p:nvCxnSpPr>
        <p:spPr bwMode="auto">
          <a:xfrm flipH="1" flipV="1">
            <a:off x="11126398" y="1790238"/>
            <a:ext cx="22230" cy="4644170"/>
          </a:xfrm>
          <a:prstGeom prst="line">
            <a:avLst/>
          </a:prstGeom>
          <a:solidFill>
            <a:schemeClr val="accent1"/>
          </a:solidFill>
          <a:ln w="28575" cap="flat" cmpd="sng" algn="ctr">
            <a:solidFill>
              <a:srgbClr val="000000"/>
            </a:solidFill>
            <a:prstDash val="sysDash"/>
            <a:round/>
            <a:headEnd type="none" w="med" len="med"/>
            <a:tailEnd type="none" w="med" len="med"/>
          </a:ln>
          <a:effectLst>
            <a:outerShdw blurRad="63500" algn="ctr" rotWithShape="0">
              <a:schemeClr val="bg1"/>
            </a:outerShdw>
          </a:effectLst>
          <a:extLst/>
        </p:spPr>
      </p:cxnSp>
      <p:sp>
        <p:nvSpPr>
          <p:cNvPr id="58" name="Rectangle 57"/>
          <p:cNvSpPr/>
          <p:nvPr/>
        </p:nvSpPr>
        <p:spPr>
          <a:xfrm>
            <a:off x="11047240" y="2078651"/>
            <a:ext cx="174633" cy="4222843"/>
          </a:xfrm>
          <a:prstGeom prst="rect">
            <a:avLst/>
          </a:prstGeom>
          <a:solidFill>
            <a:srgbClr val="2639B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59" name="Straight Arrow Connector 58"/>
          <p:cNvCxnSpPr/>
          <p:nvPr/>
        </p:nvCxnSpPr>
        <p:spPr>
          <a:xfrm flipV="1">
            <a:off x="5162296" y="3130106"/>
            <a:ext cx="3790982" cy="8502"/>
          </a:xfrm>
          <a:prstGeom prst="straightConnector1">
            <a:avLst/>
          </a:prstGeom>
          <a:ln>
            <a:solidFill>
              <a:schemeClr val="accent6"/>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162296" y="3296485"/>
            <a:ext cx="3790982" cy="0"/>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7108531" y="3928415"/>
            <a:ext cx="4042569"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7064944" y="4071929"/>
            <a:ext cx="4086156" cy="0"/>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7108531" y="5616711"/>
            <a:ext cx="4029426" cy="0"/>
          </a:xfrm>
          <a:prstGeom prst="straightConnector1">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108531" y="5766709"/>
            <a:ext cx="4012910" cy="0"/>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248780" y="5936107"/>
            <a:ext cx="3793934" cy="0"/>
          </a:xfrm>
          <a:prstGeom prst="straightConnector1">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66" name="Rounded Rectangle 65"/>
          <p:cNvSpPr/>
          <p:nvPr/>
        </p:nvSpPr>
        <p:spPr>
          <a:xfrm>
            <a:off x="943433" y="1242674"/>
            <a:ext cx="1344631" cy="4434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AEM PAGE</a:t>
            </a:r>
            <a:endParaRPr lang="en-US" dirty="0"/>
          </a:p>
        </p:txBody>
      </p:sp>
      <p:sp>
        <p:nvSpPr>
          <p:cNvPr id="67" name="Rounded Rectangle 66"/>
          <p:cNvSpPr/>
          <p:nvPr/>
        </p:nvSpPr>
        <p:spPr>
          <a:xfrm>
            <a:off x="2495056" y="1242674"/>
            <a:ext cx="1344631" cy="4434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smtClean="0"/>
              <a:t>Product.jsp</a:t>
            </a:r>
            <a:endParaRPr lang="en-US" dirty="0"/>
          </a:p>
        </p:txBody>
      </p:sp>
      <p:sp>
        <p:nvSpPr>
          <p:cNvPr id="68" name="Rounded Rectangle 67"/>
          <p:cNvSpPr/>
          <p:nvPr/>
        </p:nvSpPr>
        <p:spPr>
          <a:xfrm>
            <a:off x="4222878" y="1242674"/>
            <a:ext cx="1595278" cy="4434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b="1" dirty="0" err="1" smtClean="0"/>
              <a:t>CommerceService</a:t>
            </a:r>
            <a:endParaRPr lang="en-US" sz="1300" b="1" dirty="0"/>
          </a:p>
        </p:txBody>
      </p:sp>
      <p:sp>
        <p:nvSpPr>
          <p:cNvPr id="69" name="Rounded Rectangle 68"/>
          <p:cNvSpPr/>
          <p:nvPr/>
        </p:nvSpPr>
        <p:spPr>
          <a:xfrm>
            <a:off x="8100479" y="1240023"/>
            <a:ext cx="1874258" cy="5475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b="1" dirty="0" err="1" smtClean="0">
                <a:solidFill>
                  <a:srgbClr val="000000"/>
                </a:solidFill>
              </a:rPr>
              <a:t>AbstractJcrCommerceService</a:t>
            </a:r>
            <a:endParaRPr lang="en-US" sz="1300" b="1" dirty="0">
              <a:solidFill>
                <a:srgbClr val="000000"/>
              </a:solidFill>
            </a:endParaRPr>
          </a:p>
        </p:txBody>
      </p:sp>
      <p:sp>
        <p:nvSpPr>
          <p:cNvPr id="71" name="Rounded Rectangle 70"/>
          <p:cNvSpPr/>
          <p:nvPr/>
        </p:nvSpPr>
        <p:spPr>
          <a:xfrm>
            <a:off x="10179140" y="1243482"/>
            <a:ext cx="1874258" cy="5475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b="1" dirty="0" err="1" smtClean="0">
                <a:solidFill>
                  <a:srgbClr val="000000"/>
                </a:solidFill>
              </a:rPr>
              <a:t>AbstractJcrCommerceSession</a:t>
            </a:r>
            <a:endParaRPr lang="en-US" sz="1300" b="1" dirty="0">
              <a:solidFill>
                <a:srgbClr val="000000"/>
              </a:solidFill>
            </a:endParaRPr>
          </a:p>
        </p:txBody>
      </p:sp>
      <p:sp>
        <p:nvSpPr>
          <p:cNvPr id="79" name="Rounded Rectangle 78"/>
          <p:cNvSpPr/>
          <p:nvPr/>
        </p:nvSpPr>
        <p:spPr>
          <a:xfrm>
            <a:off x="6075748" y="1244243"/>
            <a:ext cx="1602983" cy="4434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b="1" dirty="0" err="1" smtClean="0"/>
              <a:t>CommerceSession</a:t>
            </a:r>
            <a:endParaRPr lang="en-US" sz="1300" b="1" dirty="0"/>
          </a:p>
        </p:txBody>
      </p:sp>
      <p:sp>
        <p:nvSpPr>
          <p:cNvPr id="93" name="Rectangle 92"/>
          <p:cNvSpPr/>
          <p:nvPr/>
        </p:nvSpPr>
        <p:spPr>
          <a:xfrm>
            <a:off x="4523998" y="774078"/>
            <a:ext cx="3337234" cy="478764"/>
          </a:xfrm>
          <a:prstGeom prst="rect">
            <a:avLst/>
          </a:prstGeom>
        </p:spPr>
        <p:txBody>
          <a:bodyPr wrap="square">
            <a:spAutoFit/>
          </a:bodyPr>
          <a:lstStyle/>
          <a:p>
            <a:pPr>
              <a:lnSpc>
                <a:spcPts val="3040"/>
              </a:lnSpc>
              <a:defRPr/>
            </a:pPr>
            <a:r>
              <a:rPr lang="en-US" sz="2400" b="1" dirty="0" smtClean="0">
                <a:solidFill>
                  <a:srgbClr val="000000"/>
                </a:solidFill>
                <a:cs typeface="Adobe Clean"/>
              </a:rPr>
              <a:t>AEM Commerce API </a:t>
            </a:r>
          </a:p>
        </p:txBody>
      </p:sp>
      <p:sp>
        <p:nvSpPr>
          <p:cNvPr id="94" name="Rectangle 93"/>
          <p:cNvSpPr/>
          <p:nvPr/>
        </p:nvSpPr>
        <p:spPr>
          <a:xfrm>
            <a:off x="8193189" y="779251"/>
            <a:ext cx="3810885" cy="478764"/>
          </a:xfrm>
          <a:prstGeom prst="rect">
            <a:avLst/>
          </a:prstGeom>
        </p:spPr>
        <p:txBody>
          <a:bodyPr wrap="square">
            <a:spAutoFit/>
          </a:bodyPr>
          <a:lstStyle/>
          <a:p>
            <a:pPr>
              <a:lnSpc>
                <a:spcPts val="3040"/>
              </a:lnSpc>
              <a:defRPr/>
            </a:pPr>
            <a:r>
              <a:rPr lang="en-US" sz="2400" b="1" dirty="0" smtClean="0">
                <a:solidFill>
                  <a:srgbClr val="000000"/>
                </a:solidFill>
                <a:cs typeface="Adobe Clean"/>
              </a:rPr>
              <a:t>AEM Commerce JCR </a:t>
            </a:r>
            <a:r>
              <a:rPr lang="en-US" sz="2400" b="1" dirty="0" err="1" smtClean="0">
                <a:solidFill>
                  <a:srgbClr val="000000"/>
                </a:solidFill>
                <a:cs typeface="Adobe Clean"/>
              </a:rPr>
              <a:t>Impl</a:t>
            </a:r>
            <a:endParaRPr lang="en-US" sz="2400" b="1" dirty="0" smtClean="0">
              <a:solidFill>
                <a:srgbClr val="000000"/>
              </a:solidFill>
              <a:cs typeface="Adobe Clean"/>
            </a:endParaRPr>
          </a:p>
        </p:txBody>
      </p:sp>
      <p:sp>
        <p:nvSpPr>
          <p:cNvPr id="95" name="Rectangle 94"/>
          <p:cNvSpPr/>
          <p:nvPr/>
        </p:nvSpPr>
        <p:spPr>
          <a:xfrm>
            <a:off x="393860" y="735800"/>
            <a:ext cx="3546695" cy="468504"/>
          </a:xfrm>
          <a:prstGeom prst="rect">
            <a:avLst/>
          </a:prstGeom>
        </p:spPr>
        <p:txBody>
          <a:bodyPr wrap="square">
            <a:spAutoFit/>
          </a:bodyPr>
          <a:lstStyle/>
          <a:p>
            <a:pPr>
              <a:lnSpc>
                <a:spcPts val="3040"/>
              </a:lnSpc>
              <a:defRPr/>
            </a:pPr>
            <a:r>
              <a:rPr lang="en-US" sz="2000" b="1" dirty="0" smtClean="0">
                <a:solidFill>
                  <a:srgbClr val="000000"/>
                </a:solidFill>
                <a:cs typeface="Adobe Clean"/>
              </a:rPr>
              <a:t>Front End Page/Components</a:t>
            </a:r>
          </a:p>
        </p:txBody>
      </p:sp>
    </p:spTree>
    <p:extLst>
      <p:ext uri="{BB962C8B-B14F-4D97-AF65-F5344CB8AC3E}">
        <p14:creationId xmlns:p14="http://schemas.microsoft.com/office/powerpoint/2010/main" val="3446156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 3 - Summary</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42</a:t>
            </a:fld>
            <a:endParaRPr lang="en-US" dirty="0"/>
          </a:p>
        </p:txBody>
      </p:sp>
      <p:pic>
        <p:nvPicPr>
          <p:cNvPr id="6" name="Picture 5"/>
          <p:cNvPicPr>
            <a:picLocks noChangeAspect="1"/>
          </p:cNvPicPr>
          <p:nvPr/>
        </p:nvPicPr>
        <p:blipFill>
          <a:blip r:embed="rId2"/>
          <a:stretch>
            <a:fillRect/>
          </a:stretch>
        </p:blipFill>
        <p:spPr>
          <a:xfrm>
            <a:off x="2842501" y="0"/>
            <a:ext cx="9346324" cy="6476999"/>
          </a:xfrm>
          <a:prstGeom prst="rect">
            <a:avLst/>
          </a:prstGeom>
        </p:spPr>
      </p:pic>
    </p:spTree>
    <p:extLst>
      <p:ext uri="{BB962C8B-B14F-4D97-AF65-F5344CB8AC3E}">
        <p14:creationId xmlns:p14="http://schemas.microsoft.com/office/powerpoint/2010/main" val="35534497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mtClean="0">
                <a:solidFill>
                  <a:srgbClr val="000000"/>
                </a:solidFill>
              </a:rPr>
              <a:pPr algn="ctr"/>
              <a:t>43</a:t>
            </a:fld>
            <a:endParaRPr lang="en-US" dirty="0">
              <a:solidFill>
                <a:srgbClr val="000000"/>
              </a:solidFill>
            </a:endParaRPr>
          </a:p>
        </p:txBody>
      </p:sp>
      <p:sp>
        <p:nvSpPr>
          <p:cNvPr id="3" name="Title 2"/>
          <p:cNvSpPr>
            <a:spLocks noGrp="1"/>
          </p:cNvSpPr>
          <p:nvPr>
            <p:ph type="title"/>
          </p:nvPr>
        </p:nvSpPr>
        <p:spPr/>
        <p:txBody>
          <a:bodyPr/>
          <a:lstStyle/>
          <a:p>
            <a:r>
              <a:rPr lang="en-US" u="sng" dirty="0">
                <a:solidFill>
                  <a:srgbClr val="000000"/>
                </a:solidFill>
              </a:rPr>
              <a:t>Exercise 3</a:t>
            </a:r>
            <a:r>
              <a:rPr lang="en-US" u="sng" dirty="0" smtClean="0">
                <a:solidFill>
                  <a:srgbClr val="000000"/>
                </a:solidFill>
              </a:rPr>
              <a:t> </a:t>
            </a:r>
            <a:r>
              <a:rPr lang="en-US" u="sng" dirty="0">
                <a:solidFill>
                  <a:srgbClr val="000000"/>
                </a:solidFill>
              </a:rPr>
              <a:t>– </a:t>
            </a:r>
            <a:r>
              <a:rPr lang="en-US" u="sng" dirty="0" smtClean="0">
                <a:solidFill>
                  <a:srgbClr val="000000"/>
                </a:solidFill>
              </a:rPr>
              <a:t>Summary and Key </a:t>
            </a:r>
            <a:r>
              <a:rPr lang="en-US" u="sng" dirty="0">
                <a:solidFill>
                  <a:srgbClr val="000000"/>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solidFill>
                  <a:srgbClr val="000000"/>
                </a:solidFill>
              </a:rPr>
              <a:t>Custom Commerce Implementation based on AEM Commerce Integration framework.</a:t>
            </a:r>
          </a:p>
          <a:p>
            <a:pPr marL="0" indent="0">
              <a:buNone/>
            </a:pPr>
            <a:endParaRPr lang="en-US" sz="2400" dirty="0" smtClean="0">
              <a:solidFill>
                <a:srgbClr val="000000"/>
              </a:solidFill>
            </a:endParaRPr>
          </a:p>
          <a:p>
            <a:pPr marL="0" indent="0">
              <a:buNone/>
            </a:pPr>
            <a:r>
              <a:rPr lang="en-US" sz="2400" u="sng" dirty="0" smtClean="0">
                <a:solidFill>
                  <a:srgbClr val="000000"/>
                </a:solidFill>
              </a:rPr>
              <a:t>Use Cases : </a:t>
            </a:r>
            <a:r>
              <a:rPr lang="en-US" sz="2400" dirty="0" smtClean="0">
                <a:solidFill>
                  <a:srgbClr val="000000"/>
                </a:solidFill>
              </a:rPr>
              <a:t>As a user, I would like to create my own commerce implementation, so that I can use my own commerce engine or extend and mange the products from JCR.</a:t>
            </a:r>
          </a:p>
          <a:p>
            <a:pPr marL="0" indent="0">
              <a:buNone/>
            </a:pPr>
            <a:endParaRPr lang="en-US" sz="2400" dirty="0" smtClean="0">
              <a:solidFill>
                <a:srgbClr val="000000"/>
              </a:solidFill>
            </a:endParaRPr>
          </a:p>
          <a:p>
            <a:pPr marL="0" indent="0">
              <a:buNone/>
            </a:pPr>
            <a:r>
              <a:rPr lang="en-US" sz="2400" dirty="0" smtClean="0">
                <a:solidFill>
                  <a:srgbClr val="000000"/>
                </a:solidFill>
              </a:rPr>
              <a:t>Example : </a:t>
            </a:r>
          </a:p>
          <a:p>
            <a:pPr marL="0" indent="0">
              <a:buNone/>
            </a:pPr>
            <a:r>
              <a:rPr lang="en-US" sz="2400" dirty="0" smtClean="0">
                <a:solidFill>
                  <a:srgbClr val="000000"/>
                </a:solidFill>
              </a:rPr>
              <a:t>    Custom Implementations</a:t>
            </a:r>
          </a:p>
          <a:p>
            <a:pPr marL="0" indent="0">
              <a:buNone/>
            </a:pPr>
            <a:r>
              <a:rPr lang="en-US" sz="2400" dirty="0" smtClean="0">
                <a:solidFill>
                  <a:srgbClr val="000000"/>
                </a:solidFill>
              </a:rPr>
              <a:t>    Custom Products</a:t>
            </a:r>
          </a:p>
          <a:p>
            <a:pPr marL="0" indent="0">
              <a:buNone/>
            </a:pPr>
            <a:r>
              <a:rPr lang="en-US" sz="2400" dirty="0">
                <a:solidFill>
                  <a:srgbClr val="000000"/>
                </a:solidFill>
              </a:rPr>
              <a:t> </a:t>
            </a:r>
            <a:r>
              <a:rPr lang="en-US" sz="2400" dirty="0" smtClean="0">
                <a:solidFill>
                  <a:srgbClr val="000000"/>
                </a:solidFill>
              </a:rPr>
              <a:t>   </a:t>
            </a:r>
          </a:p>
        </p:txBody>
      </p:sp>
    </p:spTree>
    <p:extLst>
      <p:ext uri="{BB962C8B-B14F-4D97-AF65-F5344CB8AC3E}">
        <p14:creationId xmlns:p14="http://schemas.microsoft.com/office/powerpoint/2010/main" val="3168406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44</a:t>
            </a:fld>
            <a:endParaRPr lang="en-US" dirty="0"/>
          </a:p>
        </p:txBody>
      </p:sp>
      <p:sp>
        <p:nvSpPr>
          <p:cNvPr id="3" name="Title 2"/>
          <p:cNvSpPr>
            <a:spLocks noGrp="1"/>
          </p:cNvSpPr>
          <p:nvPr>
            <p:ph type="title"/>
          </p:nvPr>
        </p:nvSpPr>
        <p:spPr/>
        <p:txBody>
          <a:bodyPr/>
          <a:lstStyle/>
          <a:p>
            <a:r>
              <a:rPr lang="en-US" dirty="0"/>
              <a:t>Agenda</a:t>
            </a:r>
          </a:p>
        </p:txBody>
      </p:sp>
      <p:sp>
        <p:nvSpPr>
          <p:cNvPr id="4" name="Rectangle 3"/>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p:cNvSpPr>
            <a:spLocks noChangeArrowheads="1"/>
          </p:cNvSpPr>
          <p:nvPr/>
        </p:nvSpPr>
        <p:spPr bwMode="gray">
          <a:xfrm>
            <a:off x="504221" y="1006327"/>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a:pPr>
            <a:r>
              <a:rPr lang="en-US" sz="3200" noProof="1" smtClean="0">
                <a:latin typeface="Adobe Clean Light"/>
                <a:cs typeface="Adobe Clean Light"/>
              </a:rPr>
              <a:t>|  </a:t>
            </a:r>
            <a:r>
              <a:rPr lang="en-US" sz="3200" dirty="0" smtClean="0">
                <a:latin typeface="Adobe Clean Light"/>
                <a:cs typeface="Adobe Clean Light"/>
              </a:rPr>
              <a:t>AEM </a:t>
            </a:r>
            <a:r>
              <a:rPr lang="en-US" sz="3200" dirty="0">
                <a:latin typeface="Adobe Clean Light"/>
                <a:cs typeface="Adobe Clean Light"/>
              </a:rPr>
              <a:t>Commerce Integration </a:t>
            </a:r>
            <a:r>
              <a:rPr lang="en-US" sz="3200" dirty="0" smtClean="0">
                <a:latin typeface="Adobe Clean Light"/>
                <a:cs typeface="Adobe Clean Light"/>
              </a:rPr>
              <a:t>framework - Overview</a:t>
            </a:r>
          </a:p>
          <a:p>
            <a:pPr>
              <a:spcAft>
                <a:spcPct val="20000"/>
              </a:spcAft>
            </a:pPr>
            <a:endParaRPr lang="en-US" sz="3200" noProof="1">
              <a:latin typeface="Adobe Clean" pitchFamily="34" charset="0"/>
              <a:cs typeface="Arial" pitchFamily="34" charset="0"/>
            </a:endParaRPr>
          </a:p>
        </p:txBody>
      </p:sp>
      <p:sp>
        <p:nvSpPr>
          <p:cNvPr id="14" name="Rectangle 5"/>
          <p:cNvSpPr>
            <a:spLocks noChangeArrowheads="1"/>
          </p:cNvSpPr>
          <p:nvPr/>
        </p:nvSpPr>
        <p:spPr bwMode="gray">
          <a:xfrm>
            <a:off x="504221" y="2037278"/>
            <a:ext cx="11072491"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2"/>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default components and features in </a:t>
            </a:r>
            <a:r>
              <a:rPr lang="en-US" sz="3200" dirty="0" smtClean="0">
                <a:solidFill>
                  <a:srgbClr val="000000"/>
                </a:solidFill>
                <a:latin typeface="Adobe Clean Light"/>
                <a:cs typeface="Adobe Clean Light"/>
              </a:rPr>
              <a:t>AEM</a:t>
            </a:r>
          </a:p>
          <a:p>
            <a:pPr marL="514350" indent="-514350">
              <a:spcAft>
                <a:spcPct val="20000"/>
              </a:spcAft>
              <a:buAutoNum type="arabicPlain" startAt="2"/>
            </a:pPr>
            <a:endParaRPr lang="en-US" sz="3200" noProof="1">
              <a:solidFill>
                <a:srgbClr val="000000"/>
              </a:solidFill>
              <a:latin typeface="Adobe Clean Light" pitchFamily="34" charset="0"/>
              <a:cs typeface="Arial" pitchFamily="34" charset="0"/>
            </a:endParaRPr>
          </a:p>
        </p:txBody>
      </p:sp>
      <p:sp>
        <p:nvSpPr>
          <p:cNvPr id="15" name="Rectangle 14"/>
          <p:cNvSpPr>
            <a:spLocks noChangeArrowheads="1"/>
          </p:cNvSpPr>
          <p:nvPr/>
        </p:nvSpPr>
        <p:spPr bwMode="gray">
          <a:xfrm>
            <a:off x="504221" y="3068229"/>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3"/>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Commerce API - Interfaces and </a:t>
            </a:r>
            <a:r>
              <a:rPr lang="en-US" sz="3200" dirty="0" smtClean="0">
                <a:solidFill>
                  <a:srgbClr val="000000"/>
                </a:solidFill>
                <a:latin typeface="Adobe Clean Light"/>
                <a:cs typeface="Adobe Clean Light"/>
              </a:rPr>
              <a:t>Classes</a:t>
            </a:r>
          </a:p>
          <a:p>
            <a:pPr marL="514350" indent="-514350">
              <a:spcAft>
                <a:spcPct val="20000"/>
              </a:spcAft>
              <a:buAutoNum type="arabicPlain" startAt="3"/>
            </a:pPr>
            <a:endParaRPr lang="en-US" sz="3200" noProof="1">
              <a:solidFill>
                <a:srgbClr val="000000"/>
              </a:solidFill>
              <a:latin typeface="Adobe Clean"/>
              <a:cs typeface="Adobe Clean"/>
            </a:endParaRPr>
          </a:p>
        </p:txBody>
      </p:sp>
      <p:sp>
        <p:nvSpPr>
          <p:cNvPr id="16" name="Rectangle 15"/>
          <p:cNvSpPr>
            <a:spLocks noChangeArrowheads="1"/>
          </p:cNvSpPr>
          <p:nvPr/>
        </p:nvSpPr>
        <p:spPr bwMode="gray">
          <a:xfrm>
            <a:off x="504221" y="4099180"/>
            <a:ext cx="11072491" cy="735013"/>
          </a:xfrm>
          <a:prstGeom prst="rect">
            <a:avLst/>
          </a:prstGeom>
          <a:noFill/>
          <a:ln w="12700">
            <a:noFill/>
            <a:miter lim="800000"/>
            <a:headEnd/>
            <a:tailEnd/>
          </a:ln>
          <a:effectLst/>
        </p:spPr>
        <p:txBody>
          <a:bodyPr lIns="0" tIns="36000" rIns="36000" bIns="36000" anchor="ctr"/>
          <a:lstStyle/>
          <a:p>
            <a:pPr>
              <a:spcAft>
                <a:spcPct val="20000"/>
              </a:spcAft>
            </a:pPr>
            <a:r>
              <a:rPr lang="en-US" sz="3200" noProof="1" smtClean="0">
                <a:solidFill>
                  <a:srgbClr val="0000FF"/>
                </a:solidFill>
                <a:latin typeface="Adobe Clean"/>
                <a:cs typeface="Adobe Clean"/>
              </a:rPr>
              <a:t>4  </a:t>
            </a:r>
            <a:r>
              <a:rPr lang="en-US" sz="3200" noProof="1">
                <a:solidFill>
                  <a:srgbClr val="0000FF"/>
                </a:solidFill>
                <a:latin typeface="Adobe Clean"/>
                <a:cs typeface="Adobe Clean"/>
              </a:rPr>
              <a:t>|  </a:t>
            </a:r>
            <a:r>
              <a:rPr lang="en-US" sz="3200" dirty="0">
                <a:solidFill>
                  <a:srgbClr val="0000FF"/>
                </a:solidFill>
                <a:latin typeface="Adobe Clean"/>
                <a:cs typeface="Adobe Clean"/>
              </a:rPr>
              <a:t>Introduction to AEM </a:t>
            </a:r>
            <a:r>
              <a:rPr lang="en-US" sz="3200" dirty="0" err="1" smtClean="0">
                <a:solidFill>
                  <a:srgbClr val="0000FF"/>
                </a:solidFill>
                <a:latin typeface="Adobe Clean"/>
                <a:cs typeface="Adobe Clean"/>
              </a:rPr>
              <a:t>ElasticPath</a:t>
            </a:r>
            <a:r>
              <a:rPr lang="en-US" sz="3200" dirty="0" smtClean="0">
                <a:solidFill>
                  <a:srgbClr val="0000FF"/>
                </a:solidFill>
                <a:latin typeface="Adobe Clean"/>
                <a:cs typeface="Adobe Clean"/>
              </a:rPr>
              <a:t> </a:t>
            </a:r>
            <a:r>
              <a:rPr lang="en-US" sz="3200" dirty="0">
                <a:solidFill>
                  <a:srgbClr val="0000FF"/>
                </a:solidFill>
                <a:latin typeface="Adobe Clean"/>
                <a:cs typeface="Adobe Clean"/>
              </a:rPr>
              <a:t>Commerce Provider Architecture, API - Interfaces and Classes</a:t>
            </a:r>
            <a:endParaRPr lang="en-US" sz="3200" noProof="1">
              <a:solidFill>
                <a:srgbClr val="0000FF"/>
              </a:solidFill>
              <a:latin typeface="Adobe Clean"/>
              <a:cs typeface="Adobe Clean"/>
            </a:endParaRPr>
          </a:p>
        </p:txBody>
      </p:sp>
    </p:spTree>
    <p:extLst>
      <p:ext uri="{BB962C8B-B14F-4D97-AF65-F5344CB8AC3E}">
        <p14:creationId xmlns:p14="http://schemas.microsoft.com/office/powerpoint/2010/main" val="3419043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Reference Implementations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45</a:t>
            </a:fld>
            <a:endParaRPr lang="en-US" dirty="0"/>
          </a:p>
        </p:txBody>
      </p:sp>
      <p:sp>
        <p:nvSpPr>
          <p:cNvPr id="4" name="Content Placeholder 3"/>
          <p:cNvSpPr>
            <a:spLocks noGrp="1"/>
          </p:cNvSpPr>
          <p:nvPr>
            <p:ph idx="1"/>
          </p:nvPr>
        </p:nvSpPr>
        <p:spPr/>
        <p:txBody>
          <a:bodyPr/>
          <a:lstStyle/>
          <a:p>
            <a:pPr marL="0" indent="0">
              <a:buNone/>
            </a:pPr>
            <a:endParaRPr lang="en-US" dirty="0" smtClean="0"/>
          </a:p>
          <a:p>
            <a:endParaRPr lang="en-US" dirty="0"/>
          </a:p>
          <a:p>
            <a:endParaRPr lang="en-US" dirty="0" smtClean="0"/>
          </a:p>
          <a:p>
            <a:endParaRPr lang="en-US" dirty="0"/>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516111028"/>
              </p:ext>
            </p:extLst>
          </p:nvPr>
        </p:nvGraphicFramePr>
        <p:xfrm>
          <a:off x="304721" y="884554"/>
          <a:ext cx="11579226" cy="5074919"/>
        </p:xfrm>
        <a:graphic>
          <a:graphicData uri="http://schemas.openxmlformats.org/drawingml/2006/table">
            <a:tbl>
              <a:tblPr firstRow="1" bandRow="1">
                <a:tableStyleId>{5C22544A-7EE6-4342-B048-85BDC9FD1C3A}</a:tableStyleId>
              </a:tblPr>
              <a:tblGrid>
                <a:gridCol w="3859742"/>
                <a:gridCol w="3859742"/>
                <a:gridCol w="3859742"/>
              </a:tblGrid>
              <a:tr h="370840">
                <a:tc>
                  <a:txBody>
                    <a:bodyPr/>
                    <a:lstStyle/>
                    <a:p>
                      <a:r>
                        <a:rPr lang="en-US" dirty="0" smtClean="0"/>
                        <a:t>Implementation</a:t>
                      </a:r>
                      <a:endParaRPr lang="en-US" dirty="0"/>
                    </a:p>
                  </a:txBody>
                  <a:tcPr/>
                </a:tc>
                <a:tc>
                  <a:txBody>
                    <a:bodyPr/>
                    <a:lstStyle/>
                    <a:p>
                      <a:r>
                        <a:rPr lang="en-US" dirty="0" smtClean="0"/>
                        <a:t>Purpose</a:t>
                      </a:r>
                      <a:endParaRPr lang="en-US" dirty="0"/>
                    </a:p>
                  </a:txBody>
                  <a:tcPr/>
                </a:tc>
                <a:tc>
                  <a:txBody>
                    <a:bodyPr/>
                    <a:lstStyle/>
                    <a:p>
                      <a:r>
                        <a:rPr lang="en-US" dirty="0" smtClean="0"/>
                        <a:t>Availability</a:t>
                      </a:r>
                      <a:endParaRPr lang="en-US" dirty="0"/>
                    </a:p>
                  </a:txBody>
                  <a:tcPr/>
                </a:tc>
              </a:tr>
              <a:tr h="370840">
                <a:tc>
                  <a:txBody>
                    <a:bodyPr/>
                    <a:lstStyle/>
                    <a:p>
                      <a:r>
                        <a:rPr lang="en-US" sz="1800" dirty="0" smtClean="0"/>
                        <a:t>JCR</a:t>
                      </a:r>
                    </a:p>
                    <a:p>
                      <a:endParaRPr lang="en-US" sz="1800"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800" dirty="0" smtClean="0"/>
                        <a:t>Reference implementation for</a:t>
                      </a:r>
                      <a:r>
                        <a:rPr lang="en-US" sz="1800" baseline="0" dirty="0" smtClean="0"/>
                        <a:t> JCR based commerce provider</a:t>
                      </a:r>
                      <a:endParaRPr lang="en-US" sz="1800" dirty="0" smtClean="0"/>
                    </a:p>
                    <a:p>
                      <a:endParaRPr lang="en-US" sz="1800" dirty="0"/>
                    </a:p>
                  </a:txBody>
                  <a:tcPr/>
                </a:tc>
                <a:tc>
                  <a:txBody>
                    <a:bodyPr/>
                    <a:lstStyle/>
                    <a:p>
                      <a:r>
                        <a:rPr lang="en-US" sz="1800" dirty="0" smtClean="0"/>
                        <a:t>Available</a:t>
                      </a:r>
                      <a:r>
                        <a:rPr lang="en-US" sz="1800" baseline="0" dirty="0" smtClean="0"/>
                        <a:t> through AEM Package manager</a:t>
                      </a:r>
                      <a:endParaRPr lang="en-US" sz="1800" dirty="0"/>
                    </a:p>
                  </a:txBody>
                  <a:tcPr/>
                </a:tc>
              </a:tr>
              <a:tr h="370840">
                <a:tc>
                  <a:txBody>
                    <a:bodyPr/>
                    <a:lstStyle/>
                    <a:p>
                      <a:r>
                        <a:rPr lang="en-US" sz="1800" dirty="0" smtClean="0"/>
                        <a:t>Elastic Path</a:t>
                      </a:r>
                      <a:r>
                        <a:rPr lang="en-US" sz="1800" baseline="0" dirty="0" smtClean="0"/>
                        <a:t> Commerce Implementation</a:t>
                      </a:r>
                      <a:endParaRPr lang="en-US" sz="1800" dirty="0"/>
                    </a:p>
                  </a:txBody>
                  <a:tcPr/>
                </a:tc>
                <a:tc>
                  <a:txBody>
                    <a:bodyPr/>
                    <a:lstStyle/>
                    <a:p>
                      <a:r>
                        <a:rPr lang="en-US" sz="1800" dirty="0" smtClean="0"/>
                        <a:t>Reference implementation for Elastic Path Commerce engine.</a:t>
                      </a:r>
                    </a:p>
                    <a:p>
                      <a:endParaRPr lang="en-US" sz="1800"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800" dirty="0" smtClean="0"/>
                        <a:t>Available</a:t>
                      </a:r>
                      <a:r>
                        <a:rPr lang="en-US" sz="1800" baseline="0" dirty="0" smtClean="0"/>
                        <a:t> through AEM Package manager</a:t>
                      </a:r>
                      <a:endParaRPr lang="en-US" sz="1800" dirty="0" smtClean="0"/>
                    </a:p>
                    <a:p>
                      <a:endParaRPr lang="en-US" sz="1800" dirty="0"/>
                    </a:p>
                  </a:txBody>
                  <a:tcPr/>
                </a:tc>
              </a:tr>
              <a:tr h="370840">
                <a:tc>
                  <a:txBody>
                    <a:bodyPr/>
                    <a:lstStyle/>
                    <a:p>
                      <a:r>
                        <a:rPr lang="en-US" sz="1800" dirty="0" err="1" smtClean="0"/>
                        <a:t>Hybris</a:t>
                      </a:r>
                      <a:r>
                        <a:rPr lang="en-US" sz="1800" dirty="0" smtClean="0"/>
                        <a:t> Commerce Implementation</a:t>
                      </a:r>
                      <a:endParaRPr lang="en-US" sz="1800" dirty="0"/>
                    </a:p>
                  </a:txBody>
                  <a:tcPr/>
                </a:tc>
                <a:tc>
                  <a:txBody>
                    <a:bodyPr/>
                    <a:lstStyle/>
                    <a:p>
                      <a:r>
                        <a:rPr lang="en-US" sz="1800" dirty="0" smtClean="0"/>
                        <a:t>Reference Implementation for </a:t>
                      </a:r>
                      <a:r>
                        <a:rPr lang="en-US" sz="1800" dirty="0" err="1" smtClean="0"/>
                        <a:t>Hybris</a:t>
                      </a:r>
                      <a:r>
                        <a:rPr lang="en-US" sz="1800" dirty="0" smtClean="0"/>
                        <a:t> Commerce Engine</a:t>
                      </a:r>
                      <a:endParaRPr lang="en-US" sz="1800"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800" dirty="0" smtClean="0"/>
                        <a:t>Available</a:t>
                      </a:r>
                      <a:r>
                        <a:rPr lang="en-US" sz="1800" baseline="0" dirty="0" smtClean="0"/>
                        <a:t> through AEM Package manager</a:t>
                      </a:r>
                      <a:endParaRPr lang="en-US" sz="1800" dirty="0" smtClean="0"/>
                    </a:p>
                    <a:p>
                      <a:endParaRPr lang="en-US" sz="1800" dirty="0"/>
                    </a:p>
                  </a:txBody>
                  <a:tcPr/>
                </a:tc>
              </a:tr>
              <a:tr h="370840">
                <a:tc>
                  <a:txBody>
                    <a:bodyPr/>
                    <a:lstStyle/>
                    <a:p>
                      <a:r>
                        <a:rPr lang="en-US" sz="1800" dirty="0" err="1" smtClean="0"/>
                        <a:t>Intershop</a:t>
                      </a:r>
                      <a:r>
                        <a:rPr lang="en-US" sz="1800" baseline="0" dirty="0" smtClean="0"/>
                        <a:t> Commerce Implementation</a:t>
                      </a:r>
                      <a:endParaRPr lang="en-US" sz="1800" dirty="0"/>
                    </a:p>
                  </a:txBody>
                  <a:tcPr/>
                </a:tc>
                <a:tc>
                  <a:txBody>
                    <a:bodyPr/>
                    <a:lstStyle/>
                    <a:p>
                      <a:r>
                        <a:rPr lang="en-US" sz="1800" dirty="0" smtClean="0"/>
                        <a:t>Reference implementation</a:t>
                      </a:r>
                      <a:r>
                        <a:rPr lang="en-US" sz="1800" baseline="0" dirty="0" smtClean="0"/>
                        <a:t> for </a:t>
                      </a:r>
                      <a:r>
                        <a:rPr lang="en-US" sz="1800" baseline="0" dirty="0" err="1" smtClean="0"/>
                        <a:t>Intershop</a:t>
                      </a:r>
                      <a:r>
                        <a:rPr lang="en-US" sz="1800" baseline="0" dirty="0" smtClean="0"/>
                        <a:t> Commerce Engine</a:t>
                      </a:r>
                      <a:endParaRPr lang="en-US" sz="1800" dirty="0"/>
                    </a:p>
                  </a:txBody>
                  <a:tcPr/>
                </a:tc>
                <a:tc>
                  <a:txBody>
                    <a:bodyPr/>
                    <a:lstStyle/>
                    <a:p>
                      <a:r>
                        <a:rPr lang="en-US" sz="1800" dirty="0" smtClean="0"/>
                        <a:t>Arriving soon !</a:t>
                      </a:r>
                      <a:endParaRPr lang="en-US" sz="1800" dirty="0"/>
                    </a:p>
                  </a:txBody>
                  <a:tcPr/>
                </a:tc>
              </a:tr>
              <a:tr h="370840">
                <a:tc>
                  <a:txBody>
                    <a:bodyPr/>
                    <a:lstStyle/>
                    <a:p>
                      <a:r>
                        <a:rPr lang="en-US" sz="1800" dirty="0" smtClean="0"/>
                        <a:t>ATG Commerce Implementation</a:t>
                      </a:r>
                      <a:endParaRPr lang="en-US" sz="1800" dirty="0"/>
                    </a:p>
                  </a:txBody>
                  <a:tcPr/>
                </a:tc>
                <a:tc>
                  <a:txBody>
                    <a:bodyPr/>
                    <a:lstStyle/>
                    <a:p>
                      <a:r>
                        <a:rPr lang="en-US" sz="1800" dirty="0" smtClean="0"/>
                        <a:t>Reference implementation for ATG Commerce Engine</a:t>
                      </a:r>
                      <a:endParaRPr lang="en-US" sz="1800" dirty="0"/>
                    </a:p>
                  </a:txBody>
                  <a:tcPr/>
                </a:tc>
                <a:tc>
                  <a:txBody>
                    <a:bodyPr/>
                    <a:lstStyle/>
                    <a:p>
                      <a:r>
                        <a:rPr lang="en-US" sz="1800" dirty="0" smtClean="0"/>
                        <a:t>Custom</a:t>
                      </a:r>
                      <a:r>
                        <a:rPr lang="en-US" sz="1800" baseline="0" dirty="0" smtClean="0"/>
                        <a:t> </a:t>
                      </a:r>
                      <a:endParaRPr lang="en-US" sz="1800" dirty="0"/>
                    </a:p>
                  </a:txBody>
                  <a:tcPr/>
                </a:tc>
              </a:tr>
              <a:tr h="370840">
                <a:tc>
                  <a:txBody>
                    <a:bodyPr/>
                    <a:lstStyle/>
                    <a:p>
                      <a:r>
                        <a:rPr lang="en-US" sz="1800" dirty="0" smtClean="0"/>
                        <a:t>Google Commerce Implementation</a:t>
                      </a:r>
                      <a:endParaRPr lang="en-US" sz="1800" dirty="0"/>
                    </a:p>
                  </a:txBody>
                  <a:tcPr/>
                </a:tc>
                <a:tc>
                  <a:txBody>
                    <a:bodyPr/>
                    <a:lstStyle/>
                    <a:p>
                      <a:r>
                        <a:rPr lang="en-US" sz="1800" dirty="0" smtClean="0"/>
                        <a:t>Reference implementation for Google Commerce</a:t>
                      </a:r>
                      <a:endParaRPr lang="en-US" sz="1800" dirty="0"/>
                    </a:p>
                  </a:txBody>
                  <a:tcPr/>
                </a:tc>
                <a:tc>
                  <a:txBody>
                    <a:bodyPr/>
                    <a:lstStyle/>
                    <a:p>
                      <a:r>
                        <a:rPr lang="en-US" sz="1800" dirty="0" smtClean="0"/>
                        <a:t>Arriving</a:t>
                      </a:r>
                      <a:r>
                        <a:rPr lang="en-US" sz="1800" baseline="0" dirty="0" smtClean="0"/>
                        <a:t> Soon !</a:t>
                      </a:r>
                      <a:endParaRPr lang="en-US" sz="1800" dirty="0"/>
                    </a:p>
                  </a:txBody>
                  <a:tcPr/>
                </a:tc>
              </a:tr>
            </a:tbl>
          </a:graphicData>
        </a:graphic>
      </p:graphicFrame>
    </p:spTree>
    <p:extLst>
      <p:ext uri="{BB962C8B-B14F-4D97-AF65-F5344CB8AC3E}">
        <p14:creationId xmlns:p14="http://schemas.microsoft.com/office/powerpoint/2010/main" val="126969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a:t>
            </a:r>
            <a:r>
              <a:rPr lang="en-US" dirty="0" smtClean="0"/>
              <a:t>– Reference Implementations - </a:t>
            </a:r>
            <a:r>
              <a:rPr lang="en-US" dirty="0"/>
              <a:t>Overview</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46</a:t>
            </a:fld>
            <a:endParaRPr lang="en-US" dirty="0"/>
          </a:p>
        </p:txBody>
      </p:sp>
      <p:sp>
        <p:nvSpPr>
          <p:cNvPr id="4" name="Content Placeholder 3"/>
          <p:cNvSpPr>
            <a:spLocks noGrp="1"/>
          </p:cNvSpPr>
          <p:nvPr>
            <p:ph idx="1"/>
          </p:nvPr>
        </p:nvSpPr>
        <p:spPr/>
        <p:txBody>
          <a:bodyPr/>
          <a:lstStyle/>
          <a:p>
            <a:r>
              <a:rPr lang="en-US" dirty="0" smtClean="0"/>
              <a:t>Uses AEM Commerce </a:t>
            </a:r>
            <a:r>
              <a:rPr lang="en-US" dirty="0"/>
              <a:t>Integration </a:t>
            </a:r>
            <a:r>
              <a:rPr lang="en-US" dirty="0" smtClean="0"/>
              <a:t>Framework. </a:t>
            </a:r>
          </a:p>
          <a:p>
            <a:endParaRPr lang="en-US" dirty="0"/>
          </a:p>
          <a:p>
            <a:r>
              <a:rPr lang="en-US" dirty="0" smtClean="0"/>
              <a:t>Commerce </a:t>
            </a:r>
            <a:r>
              <a:rPr lang="en-US" dirty="0"/>
              <a:t>components, </a:t>
            </a:r>
            <a:r>
              <a:rPr lang="en-US" dirty="0" smtClean="0"/>
              <a:t>Commerce </a:t>
            </a:r>
            <a:r>
              <a:rPr lang="en-US" dirty="0"/>
              <a:t>API, and </a:t>
            </a:r>
            <a:r>
              <a:rPr lang="en-US" dirty="0" smtClean="0"/>
              <a:t>Commerce Implementation.</a:t>
            </a:r>
            <a:endParaRPr lang="en-US" dirty="0"/>
          </a:p>
          <a:p>
            <a:endParaRPr lang="en-US" dirty="0"/>
          </a:p>
          <a:p>
            <a:r>
              <a:rPr lang="en-US" dirty="0" smtClean="0"/>
              <a:t>Commerce </a:t>
            </a:r>
            <a:r>
              <a:rPr lang="en-US" dirty="0"/>
              <a:t>capabilities and business logic </a:t>
            </a:r>
            <a:r>
              <a:rPr lang="en-US" dirty="0" smtClean="0"/>
              <a:t>powered by Commerce Engine.</a:t>
            </a:r>
          </a:p>
        </p:txBody>
      </p:sp>
    </p:spTree>
    <p:extLst>
      <p:ext uri="{BB962C8B-B14F-4D97-AF65-F5344CB8AC3E}">
        <p14:creationId xmlns:p14="http://schemas.microsoft.com/office/powerpoint/2010/main" val="404107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Brief Introduction to </a:t>
            </a:r>
            <a:r>
              <a:rPr lang="en-US" dirty="0" err="1" smtClean="0"/>
              <a:t>Hybris</a:t>
            </a:r>
            <a:r>
              <a:rPr lang="en-US" dirty="0" smtClean="0"/>
              <a:t>  </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47</a:t>
            </a:fld>
            <a:endParaRPr lang="en-US" dirty="0"/>
          </a:p>
        </p:txBody>
      </p:sp>
      <p:sp>
        <p:nvSpPr>
          <p:cNvPr id="4" name="Content Placeholder 3"/>
          <p:cNvSpPr>
            <a:spLocks noGrp="1"/>
          </p:cNvSpPr>
          <p:nvPr>
            <p:ph idx="1"/>
          </p:nvPr>
        </p:nvSpPr>
        <p:spPr/>
        <p:txBody>
          <a:bodyPr/>
          <a:lstStyle/>
          <a:p>
            <a:r>
              <a:rPr lang="en-US" dirty="0"/>
              <a:t>Uses AEM Commerce Integration Framework. </a:t>
            </a:r>
          </a:p>
          <a:p>
            <a:endParaRPr lang="en-US" dirty="0"/>
          </a:p>
          <a:p>
            <a:r>
              <a:rPr lang="en-US" dirty="0"/>
              <a:t>Commerce components, Commerce API, and Commerce Implementation.</a:t>
            </a:r>
          </a:p>
          <a:p>
            <a:endParaRPr lang="en-US" dirty="0"/>
          </a:p>
          <a:p>
            <a:r>
              <a:rPr lang="en-US" dirty="0"/>
              <a:t>Commerce capabilities and business logic powered by Commerce Engine.</a:t>
            </a:r>
          </a:p>
          <a:p>
            <a:endParaRPr lang="en-US" dirty="0" smtClean="0"/>
          </a:p>
          <a:p>
            <a:r>
              <a:rPr lang="en-US" dirty="0" smtClean="0"/>
              <a:t>Synchronizes Users</a:t>
            </a:r>
            <a:endParaRPr lang="en-US" dirty="0"/>
          </a:p>
        </p:txBody>
      </p:sp>
      <p:pic>
        <p:nvPicPr>
          <p:cNvPr id="5" name="Picture 4"/>
          <p:cNvPicPr>
            <a:picLocks noChangeAspect="1"/>
          </p:cNvPicPr>
          <p:nvPr/>
        </p:nvPicPr>
        <p:blipFill>
          <a:blip r:embed="rId2"/>
          <a:stretch>
            <a:fillRect/>
          </a:stretch>
        </p:blipFill>
        <p:spPr>
          <a:xfrm>
            <a:off x="9028088" y="4013855"/>
            <a:ext cx="3048000" cy="1114294"/>
          </a:xfrm>
          <a:prstGeom prst="rect">
            <a:avLst/>
          </a:prstGeom>
        </p:spPr>
      </p:pic>
      <p:pic>
        <p:nvPicPr>
          <p:cNvPr id="6" name="Picture 5"/>
          <p:cNvPicPr>
            <a:picLocks noChangeAspect="1"/>
          </p:cNvPicPr>
          <p:nvPr/>
        </p:nvPicPr>
        <p:blipFill>
          <a:blip r:embed="rId3"/>
          <a:stretch>
            <a:fillRect/>
          </a:stretch>
        </p:blipFill>
        <p:spPr>
          <a:xfrm>
            <a:off x="9028087" y="595312"/>
            <a:ext cx="3048000" cy="2971800"/>
          </a:xfrm>
          <a:prstGeom prst="rect">
            <a:avLst/>
          </a:prstGeom>
        </p:spPr>
      </p:pic>
    </p:spTree>
    <p:extLst>
      <p:ext uri="{BB962C8B-B14F-4D97-AF65-F5344CB8AC3E}">
        <p14:creationId xmlns:p14="http://schemas.microsoft.com/office/powerpoint/2010/main" val="2549754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 </a:t>
            </a:r>
            <a:r>
              <a:rPr lang="en-US" dirty="0" err="1" smtClean="0"/>
              <a:t>Hybris</a:t>
            </a:r>
            <a:r>
              <a:rPr lang="en-US" dirty="0" smtClean="0"/>
              <a:t> Commerce </a:t>
            </a:r>
            <a:r>
              <a:rPr lang="en-US" dirty="0"/>
              <a:t>– Architecture Overview</a:t>
            </a:r>
          </a:p>
        </p:txBody>
      </p:sp>
      <p:sp>
        <p:nvSpPr>
          <p:cNvPr id="3" name="Slide Number Placeholder 2"/>
          <p:cNvSpPr>
            <a:spLocks noGrp="1"/>
          </p:cNvSpPr>
          <p:nvPr>
            <p:ph type="sldNum" sz="quarter" idx="12"/>
          </p:nvPr>
        </p:nvSpPr>
        <p:spPr>
          <a:xfrm>
            <a:off x="5646812" y="4614533"/>
            <a:ext cx="1015735" cy="168274"/>
          </a:xfrm>
        </p:spPr>
        <p:txBody>
          <a:bodyPr/>
          <a:lstStyle/>
          <a:p>
            <a:pPr algn="ctr"/>
            <a:fld id="{90156F56-D5AE-4C6F-B826-C69D1BC521BB}" type="slidenum">
              <a:rPr lang="en-US" smtClean="0"/>
              <a:pPr algn="ctr"/>
              <a:t>48</a:t>
            </a:fld>
            <a:endParaRPr lang="en-US" dirty="0"/>
          </a:p>
        </p:txBody>
      </p:sp>
      <p:sp>
        <p:nvSpPr>
          <p:cNvPr id="5" name="Rectangle 4"/>
          <p:cNvSpPr/>
          <p:nvPr/>
        </p:nvSpPr>
        <p:spPr>
          <a:xfrm flipH="1">
            <a:off x="2638851" y="855134"/>
            <a:ext cx="9245251" cy="1960555"/>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7" name="Rectangle 6"/>
          <p:cNvSpPr/>
          <p:nvPr/>
        </p:nvSpPr>
        <p:spPr>
          <a:xfrm>
            <a:off x="2685007" y="3686016"/>
            <a:ext cx="9199098" cy="99623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8" name="Rectangle 7"/>
          <p:cNvSpPr/>
          <p:nvPr/>
        </p:nvSpPr>
        <p:spPr>
          <a:xfrm>
            <a:off x="2638850" y="5348458"/>
            <a:ext cx="9245251" cy="984954"/>
          </a:xfrm>
          <a:prstGeom prst="rect">
            <a:avLst/>
          </a:prstGeom>
          <a:solidFill>
            <a:srgbClr val="FDD0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rgbClr val="000000"/>
              </a:solidFill>
            </a:endParaRPr>
          </a:p>
          <a:p>
            <a:pPr algn="ctr"/>
            <a:endParaRPr lang="en-US" sz="1500" dirty="0"/>
          </a:p>
          <a:p>
            <a:pPr algn="ctr"/>
            <a:endParaRPr lang="en-US" sz="1500" dirty="0"/>
          </a:p>
        </p:txBody>
      </p:sp>
      <p:sp>
        <p:nvSpPr>
          <p:cNvPr id="9" name="Rectangle 8"/>
          <p:cNvSpPr/>
          <p:nvPr/>
        </p:nvSpPr>
        <p:spPr>
          <a:xfrm>
            <a:off x="2748160" y="934158"/>
            <a:ext cx="2419005" cy="414868"/>
          </a:xfrm>
          <a:prstGeom prst="rect">
            <a:avLst/>
          </a:prstGeom>
          <a:solidFill>
            <a:srgbClr val="353A3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0" name="Rectangle 9"/>
          <p:cNvSpPr/>
          <p:nvPr/>
        </p:nvSpPr>
        <p:spPr>
          <a:xfrm>
            <a:off x="5951487" y="934158"/>
            <a:ext cx="2419005" cy="414868"/>
          </a:xfrm>
          <a:prstGeom prst="rect">
            <a:avLst/>
          </a:prstGeom>
          <a:solidFill>
            <a:srgbClr val="353A3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1" name="Rectangle 10"/>
          <p:cNvSpPr/>
          <p:nvPr/>
        </p:nvSpPr>
        <p:spPr>
          <a:xfrm>
            <a:off x="9248395" y="934158"/>
            <a:ext cx="2419005" cy="41486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2" name="Rectangle 11"/>
          <p:cNvSpPr/>
          <p:nvPr/>
        </p:nvSpPr>
        <p:spPr>
          <a:xfrm>
            <a:off x="2748160" y="1555048"/>
            <a:ext cx="8919240" cy="414868"/>
          </a:xfrm>
          <a:prstGeom prst="rect">
            <a:avLst/>
          </a:prstGeom>
          <a:solidFill>
            <a:srgbClr val="353A3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Adobe Commerce API</a:t>
            </a:r>
            <a:endParaRPr lang="en-US" sz="1500" dirty="0"/>
          </a:p>
        </p:txBody>
      </p:sp>
      <p:sp>
        <p:nvSpPr>
          <p:cNvPr id="13" name="Rectangle 12"/>
          <p:cNvSpPr/>
          <p:nvPr/>
        </p:nvSpPr>
        <p:spPr>
          <a:xfrm>
            <a:off x="2748160" y="2144894"/>
            <a:ext cx="8919240" cy="414868"/>
          </a:xfrm>
          <a:prstGeom prst="rect">
            <a:avLst/>
          </a:prstGeom>
          <a:solidFill>
            <a:srgbClr val="353A3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t>Hybris</a:t>
            </a:r>
            <a:r>
              <a:rPr lang="en-US" sz="1500" dirty="0" smtClean="0"/>
              <a:t> Commerce Implementation</a:t>
            </a:r>
            <a:endParaRPr lang="en-US" sz="1500" dirty="0"/>
          </a:p>
        </p:txBody>
      </p:sp>
      <p:sp>
        <p:nvSpPr>
          <p:cNvPr id="21" name="Rectangle 20"/>
          <p:cNvSpPr/>
          <p:nvPr/>
        </p:nvSpPr>
        <p:spPr>
          <a:xfrm>
            <a:off x="2808427" y="4034543"/>
            <a:ext cx="95350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Cart</a:t>
            </a:r>
          </a:p>
        </p:txBody>
      </p:sp>
      <p:sp>
        <p:nvSpPr>
          <p:cNvPr id="22" name="Rectangle 21"/>
          <p:cNvSpPr/>
          <p:nvPr/>
        </p:nvSpPr>
        <p:spPr>
          <a:xfrm>
            <a:off x="3947182" y="4037318"/>
            <a:ext cx="1084696"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Promotion</a:t>
            </a:r>
          </a:p>
        </p:txBody>
      </p:sp>
      <p:sp>
        <p:nvSpPr>
          <p:cNvPr id="23" name="Rectangle 22"/>
          <p:cNvSpPr/>
          <p:nvPr/>
        </p:nvSpPr>
        <p:spPr>
          <a:xfrm>
            <a:off x="5107764" y="5675840"/>
            <a:ext cx="1828048" cy="389463"/>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Payment Gateway</a:t>
            </a:r>
          </a:p>
        </p:txBody>
      </p:sp>
      <p:sp>
        <p:nvSpPr>
          <p:cNvPr id="24" name="Rectangle 23"/>
          <p:cNvSpPr/>
          <p:nvPr/>
        </p:nvSpPr>
        <p:spPr>
          <a:xfrm>
            <a:off x="7052328" y="5689951"/>
            <a:ext cx="1828048" cy="389463"/>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Inventory </a:t>
            </a:r>
            <a:r>
              <a:rPr lang="en-US" sz="1500" dirty="0" err="1" smtClean="0"/>
              <a:t>Mgmt</a:t>
            </a:r>
            <a:endParaRPr lang="en-US" sz="1500" dirty="0" smtClean="0"/>
          </a:p>
        </p:txBody>
      </p:sp>
      <p:sp>
        <p:nvSpPr>
          <p:cNvPr id="25" name="Rectangle 24"/>
          <p:cNvSpPr/>
          <p:nvPr/>
        </p:nvSpPr>
        <p:spPr>
          <a:xfrm rot="16200000">
            <a:off x="1238132" y="1423277"/>
            <a:ext cx="1960555" cy="824267"/>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7" name="Rectangle 26"/>
          <p:cNvSpPr/>
          <p:nvPr/>
        </p:nvSpPr>
        <p:spPr>
          <a:xfrm rot="16200000">
            <a:off x="1376292" y="1424201"/>
            <a:ext cx="1696158" cy="574963"/>
          </a:xfrm>
          <a:prstGeom prst="rect">
            <a:avLst/>
          </a:prstGeom>
          <a:solidFill>
            <a:srgbClr val="353A3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AEM</a:t>
            </a:r>
            <a:endParaRPr lang="en-US" sz="1500" dirty="0"/>
          </a:p>
        </p:txBody>
      </p:sp>
      <p:sp>
        <p:nvSpPr>
          <p:cNvPr id="30" name="Rectangle 29"/>
          <p:cNvSpPr/>
          <p:nvPr/>
        </p:nvSpPr>
        <p:spPr>
          <a:xfrm>
            <a:off x="5167165" y="4049299"/>
            <a:ext cx="75397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Order</a:t>
            </a:r>
          </a:p>
        </p:txBody>
      </p:sp>
      <p:sp>
        <p:nvSpPr>
          <p:cNvPr id="32" name="Rectangle 31"/>
          <p:cNvSpPr/>
          <p:nvPr/>
        </p:nvSpPr>
        <p:spPr>
          <a:xfrm rot="16200000">
            <a:off x="1717389" y="3774901"/>
            <a:ext cx="996237" cy="818467"/>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31" name="Rectangle 30"/>
          <p:cNvSpPr/>
          <p:nvPr/>
        </p:nvSpPr>
        <p:spPr>
          <a:xfrm rot="16200000">
            <a:off x="1773917" y="3905431"/>
            <a:ext cx="900910" cy="574967"/>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Hybris</a:t>
            </a:r>
            <a:endParaRPr lang="en-US" sz="1200" dirty="0" smtClean="0"/>
          </a:p>
        </p:txBody>
      </p:sp>
      <p:sp>
        <p:nvSpPr>
          <p:cNvPr id="33" name="Rectangle 32"/>
          <p:cNvSpPr/>
          <p:nvPr/>
        </p:nvSpPr>
        <p:spPr>
          <a:xfrm rot="16200000">
            <a:off x="1717389" y="5437344"/>
            <a:ext cx="996237" cy="818467"/>
          </a:xfrm>
          <a:prstGeom prst="rect">
            <a:avLst/>
          </a:prstGeom>
          <a:solidFill>
            <a:srgbClr val="FDD0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34" name="Rectangle 33"/>
          <p:cNvSpPr/>
          <p:nvPr/>
        </p:nvSpPr>
        <p:spPr>
          <a:xfrm rot="16200000">
            <a:off x="1773917" y="5567874"/>
            <a:ext cx="900910" cy="57496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Backend</a:t>
            </a:r>
          </a:p>
          <a:p>
            <a:pPr algn="ctr"/>
            <a:r>
              <a:rPr lang="en-US" sz="1200" dirty="0" smtClean="0"/>
              <a:t>3</a:t>
            </a:r>
            <a:r>
              <a:rPr lang="en-US" sz="1200" baseline="30000" dirty="0" smtClean="0"/>
              <a:t>rd</a:t>
            </a:r>
            <a:r>
              <a:rPr lang="en-US" sz="1200" dirty="0" smtClean="0"/>
              <a:t> Party</a:t>
            </a:r>
          </a:p>
        </p:txBody>
      </p:sp>
      <p:cxnSp>
        <p:nvCxnSpPr>
          <p:cNvPr id="36" name="Straight Arrow Connector 35"/>
          <p:cNvCxnSpPr>
            <a:stCxn id="5" idx="2"/>
          </p:cNvCxnSpPr>
          <p:nvPr/>
        </p:nvCxnSpPr>
        <p:spPr>
          <a:xfrm>
            <a:off x="7261476" y="2815689"/>
            <a:ext cx="0" cy="845094"/>
          </a:xfrm>
          <a:prstGeom prst="straightConnector1">
            <a:avLst/>
          </a:prstGeom>
          <a:ln>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248788" y="4682253"/>
            <a:ext cx="12688" cy="666205"/>
          </a:xfrm>
          <a:prstGeom prst="straightConnector1">
            <a:avLst/>
          </a:prstGeom>
          <a:ln>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323046" y="3045229"/>
            <a:ext cx="4057521" cy="523220"/>
          </a:xfrm>
          <a:prstGeom prst="rect">
            <a:avLst/>
          </a:prstGeom>
          <a:noFill/>
        </p:spPr>
        <p:txBody>
          <a:bodyPr wrap="none" rtlCol="0">
            <a:spAutoFit/>
          </a:bodyPr>
          <a:lstStyle/>
          <a:p>
            <a:r>
              <a:rPr lang="en-US" sz="1400" dirty="0" smtClean="0"/>
              <a:t>HTTP/REST </a:t>
            </a:r>
          </a:p>
          <a:p>
            <a:r>
              <a:rPr lang="en-US" sz="1400" dirty="0" smtClean="0"/>
              <a:t>(OCC </a:t>
            </a:r>
            <a:r>
              <a:rPr lang="en-US" sz="1400" dirty="0"/>
              <a:t>v1 APIs </a:t>
            </a:r>
            <a:r>
              <a:rPr lang="en-US" sz="1400" dirty="0" smtClean="0"/>
              <a:t>(</a:t>
            </a:r>
            <a:r>
              <a:rPr lang="en-US" sz="1400" dirty="0" err="1" smtClean="0"/>
              <a:t>Hybris</a:t>
            </a:r>
            <a:r>
              <a:rPr lang="en-US" sz="1400" dirty="0" smtClean="0"/>
              <a:t> released </a:t>
            </a:r>
            <a:r>
              <a:rPr lang="en-US" sz="1400" dirty="0"/>
              <a:t>OCC v2 in </a:t>
            </a:r>
            <a:r>
              <a:rPr lang="en-US" sz="1400" dirty="0" err="1"/>
              <a:t>hybris</a:t>
            </a:r>
            <a:r>
              <a:rPr lang="en-US" sz="1400" dirty="0"/>
              <a:t> 5.4)</a:t>
            </a:r>
            <a:r>
              <a:rPr lang="en-US" sz="1400" dirty="0" smtClean="0"/>
              <a:t>)</a:t>
            </a:r>
            <a:endParaRPr lang="en-US" sz="1400" dirty="0"/>
          </a:p>
        </p:txBody>
      </p:sp>
      <p:sp>
        <p:nvSpPr>
          <p:cNvPr id="42" name="TextBox 41"/>
          <p:cNvSpPr txBox="1"/>
          <p:nvPr/>
        </p:nvSpPr>
        <p:spPr>
          <a:xfrm>
            <a:off x="7407141" y="5040681"/>
            <a:ext cx="1180373" cy="307777"/>
          </a:xfrm>
          <a:prstGeom prst="rect">
            <a:avLst/>
          </a:prstGeom>
          <a:noFill/>
        </p:spPr>
        <p:txBody>
          <a:bodyPr wrap="none" rtlCol="0">
            <a:spAutoFit/>
          </a:bodyPr>
          <a:lstStyle/>
          <a:p>
            <a:r>
              <a:rPr lang="en-US" sz="1400" dirty="0" smtClean="0"/>
              <a:t>Web Services</a:t>
            </a:r>
            <a:endParaRPr lang="en-US" sz="1400" dirty="0"/>
          </a:p>
        </p:txBody>
      </p:sp>
      <p:sp>
        <p:nvSpPr>
          <p:cNvPr id="40" name="Rectangle 39"/>
          <p:cNvSpPr/>
          <p:nvPr/>
        </p:nvSpPr>
        <p:spPr>
          <a:xfrm>
            <a:off x="6105386" y="4049299"/>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Voucher</a:t>
            </a:r>
          </a:p>
        </p:txBody>
      </p:sp>
      <p:sp>
        <p:nvSpPr>
          <p:cNvPr id="43" name="Rectangle 42"/>
          <p:cNvSpPr/>
          <p:nvPr/>
        </p:nvSpPr>
        <p:spPr>
          <a:xfrm>
            <a:off x="7564962" y="4049299"/>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Price</a:t>
            </a:r>
          </a:p>
        </p:txBody>
      </p:sp>
      <p:sp>
        <p:nvSpPr>
          <p:cNvPr id="44" name="Rectangle 43"/>
          <p:cNvSpPr/>
          <p:nvPr/>
        </p:nvSpPr>
        <p:spPr>
          <a:xfrm>
            <a:off x="10548933" y="4034543"/>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Catalog</a:t>
            </a:r>
          </a:p>
        </p:txBody>
      </p:sp>
      <p:sp>
        <p:nvSpPr>
          <p:cNvPr id="45" name="Rectangle 44"/>
          <p:cNvSpPr/>
          <p:nvPr/>
        </p:nvSpPr>
        <p:spPr>
          <a:xfrm>
            <a:off x="9105554" y="4034543"/>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Users</a:t>
            </a:r>
          </a:p>
        </p:txBody>
      </p:sp>
      <p:pic>
        <p:nvPicPr>
          <p:cNvPr id="35" name="Picture 34"/>
          <p:cNvPicPr>
            <a:picLocks noChangeAspect="1"/>
          </p:cNvPicPr>
          <p:nvPr/>
        </p:nvPicPr>
        <p:blipFill>
          <a:blip r:embed="rId2"/>
          <a:stretch>
            <a:fillRect/>
          </a:stretch>
        </p:blipFill>
        <p:spPr>
          <a:xfrm>
            <a:off x="10050895" y="0"/>
            <a:ext cx="2137930" cy="781589"/>
          </a:xfrm>
          <a:prstGeom prst="rect">
            <a:avLst/>
          </a:prstGeom>
        </p:spPr>
      </p:pic>
    </p:spTree>
    <p:extLst>
      <p:ext uri="{BB962C8B-B14F-4D97-AF65-F5344CB8AC3E}">
        <p14:creationId xmlns:p14="http://schemas.microsoft.com/office/powerpoint/2010/main" val="2425000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Adobe Commerce – </a:t>
            </a:r>
            <a:r>
              <a:rPr lang="en-US" dirty="0" err="1" smtClean="0"/>
              <a:t>Hybris</a:t>
            </a:r>
            <a:r>
              <a:rPr lang="en-US" dirty="0" smtClean="0"/>
              <a:t> Commerce Reference </a:t>
            </a:r>
            <a:br>
              <a:rPr lang="en-US" dirty="0" smtClean="0"/>
            </a:br>
            <a:r>
              <a:rPr lang="en-US" dirty="0" smtClean="0"/>
              <a:t>Implementation – Key Features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49</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62196058"/>
              </p:ext>
            </p:extLst>
          </p:nvPr>
        </p:nvGraphicFramePr>
        <p:xfrm>
          <a:off x="304800" y="990600"/>
          <a:ext cx="11579226" cy="310895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Feature</a:t>
                      </a:r>
                      <a:endParaRPr lang="en-US" dirty="0"/>
                    </a:p>
                  </a:txBody>
                  <a:tcPr/>
                </a:tc>
                <a:tc>
                  <a:txBody>
                    <a:bodyPr/>
                    <a:lstStyle/>
                    <a:p>
                      <a:r>
                        <a:rPr lang="en-US" dirty="0" smtClean="0"/>
                        <a:t>Purpose</a:t>
                      </a:r>
                      <a:endParaRPr lang="en-US" dirty="0"/>
                    </a:p>
                  </a:txBody>
                  <a:tcPr/>
                </a:tc>
              </a:tr>
              <a:tr h="370840">
                <a:tc>
                  <a:txBody>
                    <a:bodyPr/>
                    <a:lstStyle/>
                    <a:p>
                      <a:r>
                        <a:rPr lang="en-US" dirty="0" smtClean="0"/>
                        <a:t>User Integration and</a:t>
                      </a:r>
                      <a:r>
                        <a:rPr lang="en-US" baseline="0" dirty="0" smtClean="0"/>
                        <a:t> Synchronization</a:t>
                      </a:r>
                      <a:endParaRPr lang="en-US" dirty="0" smtClean="0"/>
                    </a:p>
                    <a:p>
                      <a:endParaRPr lang="en-US"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dirty="0" smtClean="0"/>
                        <a:t>Synchronizes Users from </a:t>
                      </a:r>
                      <a:r>
                        <a:rPr lang="en-US" dirty="0" err="1" smtClean="0"/>
                        <a:t>hybris</a:t>
                      </a:r>
                      <a:r>
                        <a:rPr lang="en-US" dirty="0" smtClean="0"/>
                        <a:t> and AEM</a:t>
                      </a:r>
                    </a:p>
                    <a:p>
                      <a:endParaRPr lang="en-US" dirty="0"/>
                    </a:p>
                  </a:txBody>
                  <a:tcPr/>
                </a:tc>
              </a:tr>
              <a:tr h="370840">
                <a:tc>
                  <a:txBody>
                    <a:bodyPr/>
                    <a:lstStyle/>
                    <a:p>
                      <a:r>
                        <a:rPr lang="en-US" dirty="0" smtClean="0"/>
                        <a:t>Product import and Synchronization</a:t>
                      </a:r>
                      <a:endParaRPr lang="en-US" dirty="0"/>
                    </a:p>
                  </a:txBody>
                  <a:tcPr/>
                </a:tc>
                <a:tc>
                  <a:txBody>
                    <a:bodyPr/>
                    <a:lstStyle/>
                    <a:p>
                      <a:r>
                        <a:rPr lang="en-US" dirty="0" smtClean="0"/>
                        <a:t>Products from </a:t>
                      </a:r>
                      <a:r>
                        <a:rPr lang="en-US" dirty="0" err="1" smtClean="0"/>
                        <a:t>Hybris</a:t>
                      </a:r>
                      <a:r>
                        <a:rPr lang="en-US" dirty="0" smtClean="0"/>
                        <a:t> imported</a:t>
                      </a:r>
                      <a:r>
                        <a:rPr lang="en-US" baseline="0" dirty="0" smtClean="0"/>
                        <a:t> and synchronized on regular basis.</a:t>
                      </a:r>
                      <a:endParaRPr lang="en-US" dirty="0"/>
                    </a:p>
                  </a:txBody>
                  <a:tcPr/>
                </a:tc>
              </a:tr>
              <a:tr h="370840">
                <a:tc>
                  <a:txBody>
                    <a:bodyPr/>
                    <a:lstStyle/>
                    <a:p>
                      <a:r>
                        <a:rPr lang="en-US" dirty="0" smtClean="0"/>
                        <a:t>Checkout</a:t>
                      </a:r>
                      <a:endParaRPr lang="en-US" dirty="0"/>
                    </a:p>
                  </a:txBody>
                  <a:tcPr/>
                </a:tc>
                <a:tc>
                  <a:txBody>
                    <a:bodyPr/>
                    <a:lstStyle/>
                    <a:p>
                      <a:r>
                        <a:rPr lang="en-US" dirty="0" smtClean="0"/>
                        <a:t>Built on AEM and maintained from </a:t>
                      </a:r>
                      <a:r>
                        <a:rPr lang="en-US" dirty="0" err="1" smtClean="0"/>
                        <a:t>Hybris</a:t>
                      </a:r>
                      <a:endParaRPr lang="en-US" dirty="0"/>
                    </a:p>
                  </a:txBody>
                  <a:tcPr/>
                </a:tc>
              </a:tr>
              <a:tr h="370840">
                <a:tc>
                  <a:txBody>
                    <a:bodyPr/>
                    <a:lstStyle/>
                    <a:p>
                      <a:r>
                        <a:rPr lang="en-US" dirty="0" smtClean="0"/>
                        <a:t>Dynamic Price</a:t>
                      </a:r>
                      <a:endParaRPr lang="en-US" dirty="0"/>
                    </a:p>
                  </a:txBody>
                  <a:tcPr/>
                </a:tc>
                <a:tc>
                  <a:txBody>
                    <a:bodyPr/>
                    <a:lstStyle/>
                    <a:p>
                      <a:r>
                        <a:rPr lang="en-US" dirty="0" smtClean="0"/>
                        <a:t>Catered</a:t>
                      </a:r>
                      <a:r>
                        <a:rPr lang="en-US" baseline="0" dirty="0" smtClean="0"/>
                        <a:t> from </a:t>
                      </a:r>
                      <a:r>
                        <a:rPr lang="en-US" baseline="0" dirty="0" err="1" smtClean="0"/>
                        <a:t>Hybris</a:t>
                      </a:r>
                      <a:endParaRPr lang="en-US" dirty="0"/>
                    </a:p>
                  </a:txBody>
                  <a:tcPr/>
                </a:tc>
              </a:tr>
              <a:tr h="370840">
                <a:tc>
                  <a:txBody>
                    <a:bodyPr/>
                    <a:lstStyle/>
                    <a:p>
                      <a:r>
                        <a:rPr lang="en-US" dirty="0" smtClean="0"/>
                        <a:t>Cart</a:t>
                      </a:r>
                      <a:endParaRPr lang="en-US" dirty="0"/>
                    </a:p>
                  </a:txBody>
                  <a:tcPr/>
                </a:tc>
                <a:tc>
                  <a:txBody>
                    <a:bodyPr/>
                    <a:lstStyle/>
                    <a:p>
                      <a:r>
                        <a:rPr lang="en-US" dirty="0" smtClean="0"/>
                        <a:t>Dynamic Cart loaded from </a:t>
                      </a:r>
                      <a:r>
                        <a:rPr lang="en-US" dirty="0" err="1" smtClean="0"/>
                        <a:t>Hybris</a:t>
                      </a:r>
                      <a:endParaRPr lang="en-US" dirty="0"/>
                    </a:p>
                  </a:txBody>
                  <a:tcPr/>
                </a:tc>
              </a:tr>
            </a:tbl>
          </a:graphicData>
        </a:graphic>
      </p:graphicFrame>
      <p:pic>
        <p:nvPicPr>
          <p:cNvPr id="6" name="Picture 5"/>
          <p:cNvPicPr>
            <a:picLocks noChangeAspect="1"/>
          </p:cNvPicPr>
          <p:nvPr/>
        </p:nvPicPr>
        <p:blipFill>
          <a:blip r:embed="rId2"/>
          <a:stretch>
            <a:fillRect/>
          </a:stretch>
        </p:blipFill>
        <p:spPr>
          <a:xfrm>
            <a:off x="10050895" y="0"/>
            <a:ext cx="2137930" cy="781589"/>
          </a:xfrm>
          <a:prstGeom prst="rect">
            <a:avLst/>
          </a:prstGeom>
        </p:spPr>
      </p:pic>
    </p:spTree>
    <p:extLst>
      <p:ext uri="{BB962C8B-B14F-4D97-AF65-F5344CB8AC3E}">
        <p14:creationId xmlns:p14="http://schemas.microsoft.com/office/powerpoint/2010/main" val="401920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5</a:t>
            </a:fld>
            <a:endParaRPr lang="en-US" dirty="0"/>
          </a:p>
        </p:txBody>
      </p:sp>
      <p:sp>
        <p:nvSpPr>
          <p:cNvPr id="3" name="Title 2"/>
          <p:cNvSpPr>
            <a:spLocks noGrp="1"/>
          </p:cNvSpPr>
          <p:nvPr>
            <p:ph type="title"/>
          </p:nvPr>
        </p:nvSpPr>
        <p:spPr/>
        <p:txBody>
          <a:bodyPr/>
          <a:lstStyle/>
          <a:p>
            <a:r>
              <a:rPr lang="en-US" dirty="0"/>
              <a:t>Agenda</a:t>
            </a:r>
          </a:p>
        </p:txBody>
      </p:sp>
      <p:sp>
        <p:nvSpPr>
          <p:cNvPr id="4" name="Rectangle 3"/>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p:cNvSpPr>
            <a:spLocks noChangeArrowheads="1"/>
          </p:cNvSpPr>
          <p:nvPr/>
        </p:nvSpPr>
        <p:spPr bwMode="gray">
          <a:xfrm>
            <a:off x="504221" y="1006327"/>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a:pPr>
            <a:r>
              <a:rPr lang="en-US" sz="3200" noProof="1" smtClean="0">
                <a:solidFill>
                  <a:srgbClr val="0000FF"/>
                </a:solidFill>
                <a:latin typeface="Adobe Clean"/>
                <a:cs typeface="Adobe Clean"/>
              </a:rPr>
              <a:t>|  </a:t>
            </a:r>
            <a:r>
              <a:rPr lang="en-US" sz="3200" dirty="0" smtClean="0">
                <a:solidFill>
                  <a:srgbClr val="0000FF"/>
                </a:solidFill>
                <a:latin typeface="Adobe Clean"/>
                <a:cs typeface="Adobe Clean"/>
              </a:rPr>
              <a:t>AEM </a:t>
            </a:r>
            <a:r>
              <a:rPr lang="en-US" sz="3200" dirty="0">
                <a:solidFill>
                  <a:srgbClr val="0000FF"/>
                </a:solidFill>
                <a:latin typeface="Adobe Clean"/>
                <a:cs typeface="Adobe Clean"/>
              </a:rPr>
              <a:t>Commerce Integration </a:t>
            </a:r>
            <a:r>
              <a:rPr lang="en-US" sz="3200" dirty="0" smtClean="0">
                <a:solidFill>
                  <a:srgbClr val="0000FF"/>
                </a:solidFill>
                <a:latin typeface="Adobe Clean"/>
                <a:cs typeface="Adobe Clean"/>
              </a:rPr>
              <a:t>framework - Overview</a:t>
            </a:r>
          </a:p>
          <a:p>
            <a:pPr>
              <a:spcAft>
                <a:spcPct val="20000"/>
              </a:spcAft>
            </a:pPr>
            <a:endParaRPr lang="en-US" sz="3200" noProof="1">
              <a:latin typeface="Adobe Clean" pitchFamily="34" charset="0"/>
              <a:cs typeface="Arial" pitchFamily="34" charset="0"/>
            </a:endParaRPr>
          </a:p>
        </p:txBody>
      </p:sp>
      <p:sp>
        <p:nvSpPr>
          <p:cNvPr id="14" name="Rectangle 5"/>
          <p:cNvSpPr>
            <a:spLocks noChangeArrowheads="1"/>
          </p:cNvSpPr>
          <p:nvPr/>
        </p:nvSpPr>
        <p:spPr bwMode="gray">
          <a:xfrm>
            <a:off x="504221" y="2037278"/>
            <a:ext cx="11072491"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2"/>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default components and features in </a:t>
            </a:r>
            <a:r>
              <a:rPr lang="en-US" sz="3200" dirty="0" smtClean="0">
                <a:solidFill>
                  <a:srgbClr val="000000"/>
                </a:solidFill>
                <a:latin typeface="Adobe Clean Light"/>
                <a:cs typeface="Adobe Clean Light"/>
              </a:rPr>
              <a:t>AEM</a:t>
            </a:r>
          </a:p>
          <a:p>
            <a:pPr marL="514350" indent="-514350">
              <a:spcAft>
                <a:spcPct val="20000"/>
              </a:spcAft>
              <a:buAutoNum type="arabicPlain" startAt="2"/>
            </a:pPr>
            <a:endParaRPr lang="en-US" sz="3200" noProof="1">
              <a:solidFill>
                <a:srgbClr val="000000"/>
              </a:solidFill>
              <a:latin typeface="Adobe Clean Light" pitchFamily="34" charset="0"/>
              <a:cs typeface="Arial" pitchFamily="34" charset="0"/>
            </a:endParaRPr>
          </a:p>
        </p:txBody>
      </p:sp>
      <p:sp>
        <p:nvSpPr>
          <p:cNvPr id="15" name="Rectangle 14"/>
          <p:cNvSpPr>
            <a:spLocks noChangeArrowheads="1"/>
          </p:cNvSpPr>
          <p:nvPr/>
        </p:nvSpPr>
        <p:spPr bwMode="gray">
          <a:xfrm>
            <a:off x="504221" y="3068229"/>
            <a:ext cx="11206820" cy="735013"/>
          </a:xfrm>
          <a:prstGeom prst="rect">
            <a:avLst/>
          </a:prstGeom>
          <a:noFill/>
          <a:ln w="12700">
            <a:noFill/>
            <a:miter lim="800000"/>
            <a:headEnd/>
            <a:tailEnd/>
          </a:ln>
          <a:effectLst/>
        </p:spPr>
        <p:txBody>
          <a:bodyPr lIns="0" tIns="36000" rIns="36000" bIns="36000" anchor="ctr"/>
          <a:lstStyle/>
          <a:p>
            <a:pPr marL="514350" indent="-514350">
              <a:spcAft>
                <a:spcPct val="20000"/>
              </a:spcAft>
              <a:buAutoNum type="arabicPlain" startAt="3"/>
            </a:pPr>
            <a:r>
              <a:rPr lang="en-US" sz="3200" noProof="1" smtClean="0">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Commerce API - Interfaces and </a:t>
            </a:r>
            <a:r>
              <a:rPr lang="en-US" sz="3200" dirty="0" smtClean="0">
                <a:solidFill>
                  <a:srgbClr val="000000"/>
                </a:solidFill>
                <a:latin typeface="Adobe Clean Light"/>
                <a:cs typeface="Adobe Clean Light"/>
              </a:rPr>
              <a:t>Classes</a:t>
            </a:r>
          </a:p>
          <a:p>
            <a:pPr marL="514350" indent="-514350">
              <a:spcAft>
                <a:spcPct val="20000"/>
              </a:spcAft>
              <a:buAutoNum type="arabicPlain" startAt="3"/>
            </a:pPr>
            <a:endParaRPr lang="en-US" sz="3200" noProof="1">
              <a:solidFill>
                <a:srgbClr val="000000"/>
              </a:solidFill>
              <a:latin typeface="Adobe Clean"/>
              <a:cs typeface="Adobe Clean"/>
            </a:endParaRPr>
          </a:p>
        </p:txBody>
      </p:sp>
      <p:sp>
        <p:nvSpPr>
          <p:cNvPr id="16" name="Rectangle 15"/>
          <p:cNvSpPr>
            <a:spLocks noChangeArrowheads="1"/>
          </p:cNvSpPr>
          <p:nvPr/>
        </p:nvSpPr>
        <p:spPr bwMode="gray">
          <a:xfrm>
            <a:off x="504221" y="4099180"/>
            <a:ext cx="11072491" cy="735013"/>
          </a:xfrm>
          <a:prstGeom prst="rect">
            <a:avLst/>
          </a:prstGeom>
          <a:noFill/>
          <a:ln w="12700">
            <a:noFill/>
            <a:miter lim="800000"/>
            <a:headEnd/>
            <a:tailEnd/>
          </a:ln>
          <a:effectLst/>
        </p:spPr>
        <p:txBody>
          <a:bodyPr lIns="0" tIns="36000" rIns="36000" bIns="36000" anchor="ctr"/>
          <a:lstStyle/>
          <a:p>
            <a:pPr>
              <a:spcAft>
                <a:spcPct val="20000"/>
              </a:spcAft>
            </a:pPr>
            <a:r>
              <a:rPr lang="en-US" sz="3200" noProof="1" smtClean="0">
                <a:solidFill>
                  <a:srgbClr val="000000"/>
                </a:solidFill>
                <a:latin typeface="Adobe Clean Light"/>
                <a:cs typeface="Adobe Clean Light"/>
              </a:rPr>
              <a:t>4  </a:t>
            </a:r>
            <a:r>
              <a:rPr lang="en-US" sz="3200" noProof="1">
                <a:solidFill>
                  <a:srgbClr val="000000"/>
                </a:solidFill>
                <a:latin typeface="Adobe Clean Light"/>
                <a:cs typeface="Adobe Clean Light"/>
              </a:rPr>
              <a:t>|  </a:t>
            </a:r>
            <a:r>
              <a:rPr lang="en-US" sz="3200" dirty="0">
                <a:solidFill>
                  <a:srgbClr val="000000"/>
                </a:solidFill>
                <a:latin typeface="Adobe Clean Light"/>
                <a:cs typeface="Adobe Clean Light"/>
              </a:rPr>
              <a:t>Introduction to AEM </a:t>
            </a:r>
            <a:r>
              <a:rPr lang="en-US" sz="3200" dirty="0" err="1" smtClean="0">
                <a:solidFill>
                  <a:srgbClr val="000000"/>
                </a:solidFill>
                <a:latin typeface="Adobe Clean Light"/>
                <a:cs typeface="Adobe Clean Light"/>
              </a:rPr>
              <a:t>ElasticPath</a:t>
            </a:r>
            <a:r>
              <a:rPr lang="en-US" sz="3200" dirty="0" smtClean="0">
                <a:solidFill>
                  <a:srgbClr val="000000"/>
                </a:solidFill>
                <a:latin typeface="Adobe Clean Light"/>
                <a:cs typeface="Adobe Clean Light"/>
              </a:rPr>
              <a:t> </a:t>
            </a:r>
            <a:r>
              <a:rPr lang="en-US" sz="3200" dirty="0">
                <a:solidFill>
                  <a:srgbClr val="000000"/>
                </a:solidFill>
                <a:latin typeface="Adobe Clean Light"/>
                <a:cs typeface="Adobe Clean Light"/>
              </a:rPr>
              <a:t>Commerce Provider Architecture, API - Interfaces and Classes</a:t>
            </a:r>
            <a:endParaRPr lang="en-US" sz="3200" noProof="1">
              <a:solidFill>
                <a:srgbClr val="000000"/>
              </a:solidFill>
              <a:latin typeface="Adobe Clean Light"/>
              <a:cs typeface="Adobe Clean Light"/>
            </a:endParaRPr>
          </a:p>
        </p:txBody>
      </p:sp>
    </p:spTree>
    <p:extLst>
      <p:ext uri="{BB962C8B-B14F-4D97-AF65-F5344CB8AC3E}">
        <p14:creationId xmlns:p14="http://schemas.microsoft.com/office/powerpoint/2010/main" val="17095280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Adobe Commerce – </a:t>
            </a:r>
            <a:r>
              <a:rPr lang="en-US" dirty="0" err="1"/>
              <a:t>Hybris</a:t>
            </a:r>
            <a:r>
              <a:rPr lang="en-US" dirty="0"/>
              <a:t> – Key </a:t>
            </a:r>
            <a:r>
              <a:rPr lang="en-US" dirty="0" smtClean="0"/>
              <a:t>Classes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50</a:t>
            </a:fld>
            <a:endParaRPr lang="en-US" dirty="0"/>
          </a:p>
        </p:txBody>
      </p:sp>
      <p:sp>
        <p:nvSpPr>
          <p:cNvPr id="4" name="Content Placeholder 3"/>
          <p:cNvSpPr>
            <a:spLocks noGrp="1"/>
          </p:cNvSpPr>
          <p:nvPr>
            <p:ph idx="1"/>
          </p:nvPr>
        </p:nvSpPr>
        <p:spPr/>
        <p:txBody>
          <a:bodyPr/>
          <a:lstStyle/>
          <a:p>
            <a:endParaRPr lang="en-US" dirty="0" smtClean="0"/>
          </a:p>
          <a:p>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46234634"/>
              </p:ext>
            </p:extLst>
          </p:nvPr>
        </p:nvGraphicFramePr>
        <p:xfrm>
          <a:off x="304721" y="1298968"/>
          <a:ext cx="11579226" cy="4490719"/>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sz="1400" dirty="0" smtClean="0"/>
                        <a:t>Class</a:t>
                      </a:r>
                      <a:endParaRPr lang="en-US" sz="1400" dirty="0"/>
                    </a:p>
                  </a:txBody>
                  <a:tcPr/>
                </a:tc>
                <a:tc>
                  <a:txBody>
                    <a:bodyPr/>
                    <a:lstStyle/>
                    <a:p>
                      <a:r>
                        <a:rPr lang="en-US" sz="1400" dirty="0" smtClean="0"/>
                        <a:t>Purpose</a:t>
                      </a:r>
                      <a:endParaRPr lang="en-US" sz="1400" dirty="0"/>
                    </a:p>
                  </a:txBody>
                  <a:tcPr/>
                </a:tc>
              </a:tr>
              <a:tr h="370840">
                <a:tc>
                  <a:txBody>
                    <a:bodyPr/>
                    <a:lstStyle/>
                    <a:p>
                      <a:r>
                        <a:rPr lang="en-US" sz="1400" kern="1200" dirty="0" err="1" smtClean="0">
                          <a:solidFill>
                            <a:schemeClr val="dk1"/>
                          </a:solidFill>
                          <a:latin typeface="+mn-lt"/>
                          <a:ea typeface="+mn-ea"/>
                          <a:cs typeface="+mn-cs"/>
                        </a:rPr>
                        <a:t>DefaultHybrisService</a:t>
                      </a:r>
                      <a:endParaRPr lang="en-US" sz="1400" b="0" u="sng"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An extension of the core </a:t>
                      </a:r>
                      <a:r>
                        <a:rPr lang="en-US" sz="1400" kern="1200" dirty="0" err="1" smtClean="0">
                          <a:solidFill>
                            <a:schemeClr val="dk1"/>
                          </a:solidFill>
                          <a:latin typeface="+mn-lt"/>
                          <a:ea typeface="+mn-ea"/>
                          <a:cs typeface="+mn-cs"/>
                        </a:rPr>
                        <a:t>CommerceService</a:t>
                      </a:r>
                      <a:r>
                        <a:rPr lang="en-US" sz="1400" kern="1200" baseline="0" dirty="0" smtClean="0">
                          <a:solidFill>
                            <a:schemeClr val="dk1"/>
                          </a:solidFill>
                          <a:latin typeface="+mn-lt"/>
                          <a:ea typeface="+mn-ea"/>
                          <a:cs typeface="+mn-cs"/>
                        </a:rPr>
                        <a:t> </a:t>
                      </a:r>
                      <a:r>
                        <a:rPr lang="en-US" sz="1400" kern="1200" dirty="0" smtClean="0">
                          <a:solidFill>
                            <a:schemeClr val="dk1"/>
                          </a:solidFill>
                          <a:latin typeface="+mn-lt"/>
                          <a:ea typeface="+mn-ea"/>
                          <a:cs typeface="+mn-cs"/>
                        </a:rPr>
                        <a:t>interface to add specific </a:t>
                      </a:r>
                      <a:r>
                        <a:rPr lang="en-US" sz="1400" kern="1200" dirty="0" err="1" smtClean="0">
                          <a:solidFill>
                            <a:schemeClr val="dk1"/>
                          </a:solidFill>
                          <a:latin typeface="+mn-lt"/>
                          <a:ea typeface="+mn-ea"/>
                          <a:cs typeface="+mn-cs"/>
                        </a:rPr>
                        <a:t>Hybris</a:t>
                      </a:r>
                      <a:r>
                        <a:rPr lang="en-US" sz="1400" kern="1200" dirty="0" smtClean="0">
                          <a:solidFill>
                            <a:schemeClr val="dk1"/>
                          </a:solidFill>
                          <a:latin typeface="+mn-lt"/>
                          <a:ea typeface="+mn-ea"/>
                          <a:cs typeface="+mn-cs"/>
                        </a:rPr>
                        <a:t>-related functions.</a:t>
                      </a:r>
                    </a:p>
                    <a:p>
                      <a:pPr marL="0" marR="0" indent="0" algn="l" defTabSz="1088291"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u="sng" kern="1200" dirty="0" err="1" smtClean="0">
                          <a:solidFill>
                            <a:schemeClr val="dk1"/>
                          </a:solidFill>
                          <a:latin typeface="+mn-lt"/>
                          <a:ea typeface="+mn-ea"/>
                          <a:cs typeface="+mn-cs"/>
                        </a:rPr>
                        <a:t>DefaultHybrisFactory</a:t>
                      </a:r>
                      <a:endParaRPr lang="en-US" sz="1400" b="0" u="sng"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An extension of the core </a:t>
                      </a:r>
                      <a:r>
                        <a:rPr lang="en-US" sz="1400" kern="1200" dirty="0" err="1" smtClean="0">
                          <a:solidFill>
                            <a:schemeClr val="dk1"/>
                          </a:solidFill>
                          <a:latin typeface="+mn-lt"/>
                          <a:ea typeface="+mn-ea"/>
                          <a:cs typeface="+mn-cs"/>
                        </a:rPr>
                        <a:t>CommerceServiceFactory</a:t>
                      </a:r>
                      <a:r>
                        <a:rPr lang="en-US" sz="1400" kern="1200" dirty="0" smtClean="0">
                          <a:solidFill>
                            <a:schemeClr val="dk1"/>
                          </a:solidFill>
                          <a:latin typeface="+mn-lt"/>
                          <a:ea typeface="+mn-ea"/>
                          <a:cs typeface="+mn-cs"/>
                        </a:rPr>
                        <a:t> interface to add specific </a:t>
                      </a:r>
                      <a:r>
                        <a:rPr lang="en-US" sz="1400" kern="1200" dirty="0" err="1" smtClean="0">
                          <a:solidFill>
                            <a:schemeClr val="dk1"/>
                          </a:solidFill>
                          <a:latin typeface="+mn-lt"/>
                          <a:ea typeface="+mn-ea"/>
                          <a:cs typeface="+mn-cs"/>
                        </a:rPr>
                        <a:t>Hybris</a:t>
                      </a:r>
                      <a:r>
                        <a:rPr lang="en-US" sz="1400" kern="1200" dirty="0" smtClean="0">
                          <a:solidFill>
                            <a:schemeClr val="dk1"/>
                          </a:solidFill>
                          <a:latin typeface="+mn-lt"/>
                          <a:ea typeface="+mn-ea"/>
                          <a:cs typeface="+mn-cs"/>
                        </a:rPr>
                        <a:t>-related APIs.</a:t>
                      </a:r>
                    </a:p>
                    <a:p>
                      <a:pPr marL="0" marR="0" indent="0" algn="l" defTabSz="1088291"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u="sng" kern="1200" dirty="0" err="1" smtClean="0">
                          <a:solidFill>
                            <a:schemeClr val="dk1"/>
                          </a:solidFill>
                          <a:latin typeface="+mn-lt"/>
                          <a:ea typeface="+mn-ea"/>
                          <a:cs typeface="+mn-cs"/>
                        </a:rPr>
                        <a:t>DefaultHybrisSession</a:t>
                      </a:r>
                      <a:endParaRPr lang="en-US" sz="1400" b="0" u="sng" dirty="0"/>
                    </a:p>
                  </a:txBody>
                  <a:tcPr/>
                </a:tc>
                <a:tc>
                  <a:txBody>
                    <a:bodyPr/>
                    <a:lstStyle/>
                    <a:p>
                      <a:r>
                        <a:rPr lang="en-US" sz="1400" kern="1200" dirty="0" smtClean="0">
                          <a:solidFill>
                            <a:schemeClr val="dk1"/>
                          </a:solidFill>
                          <a:latin typeface="+mn-lt"/>
                          <a:ea typeface="+mn-ea"/>
                          <a:cs typeface="+mn-cs"/>
                        </a:rPr>
                        <a:t>An extension of the core </a:t>
                      </a:r>
                      <a:r>
                        <a:rPr lang="en-US" sz="1400" kern="1200" dirty="0" err="1" smtClean="0">
                          <a:solidFill>
                            <a:schemeClr val="dk1"/>
                          </a:solidFill>
                          <a:latin typeface="+mn-lt"/>
                          <a:ea typeface="+mn-ea"/>
                          <a:cs typeface="+mn-cs"/>
                        </a:rPr>
                        <a:t>CommerceSession</a:t>
                      </a:r>
                      <a:r>
                        <a:rPr lang="en-US" sz="1400" kern="1200" dirty="0" smtClean="0">
                          <a:solidFill>
                            <a:schemeClr val="dk1"/>
                          </a:solidFill>
                          <a:latin typeface="+mn-lt"/>
                          <a:ea typeface="+mn-ea"/>
                          <a:cs typeface="+mn-cs"/>
                        </a:rPr>
                        <a:t> interface to add specific </a:t>
                      </a:r>
                      <a:r>
                        <a:rPr lang="en-US" sz="1400" kern="1200" dirty="0" err="1" smtClean="0">
                          <a:solidFill>
                            <a:schemeClr val="dk1"/>
                          </a:solidFill>
                          <a:latin typeface="+mn-lt"/>
                          <a:ea typeface="+mn-ea"/>
                          <a:cs typeface="+mn-cs"/>
                        </a:rPr>
                        <a:t>Hybris</a:t>
                      </a:r>
                      <a:r>
                        <a:rPr lang="en-US" sz="1400" kern="1200" dirty="0" smtClean="0">
                          <a:solidFill>
                            <a:schemeClr val="dk1"/>
                          </a:solidFill>
                          <a:latin typeface="+mn-lt"/>
                          <a:ea typeface="+mn-ea"/>
                          <a:cs typeface="+mn-cs"/>
                        </a:rPr>
                        <a:t>-related functions.</a:t>
                      </a:r>
                    </a:p>
                    <a:p>
                      <a:endParaRPr lang="en-US" sz="1400" dirty="0"/>
                    </a:p>
                  </a:txBody>
                  <a:tcPr/>
                </a:tc>
              </a:tr>
              <a:tr h="370840">
                <a:tc>
                  <a:txBody>
                    <a:bodyPr/>
                    <a:lstStyle/>
                    <a:p>
                      <a:r>
                        <a:rPr lang="en-US" sz="1400" kern="1200" dirty="0" err="1" smtClean="0">
                          <a:solidFill>
                            <a:schemeClr val="dk1"/>
                          </a:solidFill>
                          <a:latin typeface="+mn-lt"/>
                          <a:ea typeface="+mn-ea"/>
                          <a:cs typeface="+mn-cs"/>
                        </a:rPr>
                        <a:t>DefaultHybrisConfigurationService</a:t>
                      </a:r>
                      <a:endParaRPr lang="en-US" sz="1400" b="0" u="sng" dirty="0"/>
                    </a:p>
                  </a:txBody>
                  <a:tcPr/>
                </a:tc>
                <a:tc>
                  <a:txBody>
                    <a:bodyPr/>
                    <a:lstStyle/>
                    <a:p>
                      <a:r>
                        <a:rPr lang="en-US" sz="1400" dirty="0" smtClean="0"/>
                        <a:t>Specification of server</a:t>
                      </a:r>
                      <a:r>
                        <a:rPr lang="en-US" sz="1400" baseline="0" dirty="0" smtClean="0"/>
                        <a:t> and connection.</a:t>
                      </a:r>
                    </a:p>
                    <a:p>
                      <a:endParaRPr lang="en-US" sz="1400" dirty="0"/>
                    </a:p>
                  </a:txBody>
                  <a:tcPr/>
                </a:tc>
              </a:tr>
              <a:tr h="370840">
                <a:tc>
                  <a:txBody>
                    <a:bodyPr/>
                    <a:lstStyle/>
                    <a:p>
                      <a:r>
                        <a:rPr lang="en-US" sz="1400" kern="1200" dirty="0" err="1" smtClean="0">
                          <a:solidFill>
                            <a:schemeClr val="dk1"/>
                          </a:solidFill>
                          <a:latin typeface="+mn-lt"/>
                          <a:ea typeface="+mn-ea"/>
                          <a:cs typeface="+mn-cs"/>
                        </a:rPr>
                        <a:t>DefaultHybrisConnection</a:t>
                      </a:r>
                      <a:endParaRPr lang="en-US" sz="1400" kern="1200" dirty="0" smtClean="0">
                        <a:solidFill>
                          <a:schemeClr val="dk1"/>
                        </a:solidFill>
                        <a:latin typeface="+mn-lt"/>
                        <a:ea typeface="+mn-ea"/>
                        <a:cs typeface="+mn-cs"/>
                      </a:endParaRPr>
                    </a:p>
                    <a:p>
                      <a:endParaRPr lang="en-US" sz="1400" b="0" u="sng" dirty="0"/>
                    </a:p>
                  </a:txBody>
                  <a:tcPr/>
                </a:tc>
                <a:tc>
                  <a:txBody>
                    <a:bodyPr/>
                    <a:lstStyle/>
                    <a:p>
                      <a:r>
                        <a:rPr lang="en-US" sz="1400" dirty="0" smtClean="0"/>
                        <a:t>Handle connections with </a:t>
                      </a:r>
                      <a:r>
                        <a:rPr lang="en-US" sz="1400" dirty="0" err="1" smtClean="0"/>
                        <a:t>Hybris</a:t>
                      </a:r>
                      <a:r>
                        <a:rPr lang="en-US" sz="1400" dirty="0" smtClean="0"/>
                        <a:t> and executes Command triggered through command patterns</a:t>
                      </a:r>
                    </a:p>
                  </a:txBody>
                  <a:tcPr/>
                </a:tc>
              </a:tr>
              <a:tr h="370840">
                <a:tc>
                  <a:txBody>
                    <a:bodyPr/>
                    <a:lstStyle/>
                    <a:p>
                      <a:r>
                        <a:rPr lang="en-US" sz="1400" u="sng" kern="1200" dirty="0" err="1" smtClean="0">
                          <a:solidFill>
                            <a:schemeClr val="dk1"/>
                          </a:solidFill>
                          <a:latin typeface="+mn-lt"/>
                          <a:ea typeface="+mn-ea"/>
                          <a:cs typeface="+mn-cs"/>
                        </a:rPr>
                        <a:t>DefaultHybrisImporter</a:t>
                      </a:r>
                      <a:endParaRPr lang="en-US" sz="1400" b="0" u="sng" dirty="0"/>
                    </a:p>
                  </a:txBody>
                  <a:tcPr/>
                </a:tc>
                <a:tc>
                  <a:txBody>
                    <a:bodyPr/>
                    <a:lstStyle/>
                    <a:p>
                      <a:r>
                        <a:rPr lang="en-US" sz="1400" kern="1200" dirty="0" smtClean="0">
                          <a:solidFill>
                            <a:schemeClr val="dk1"/>
                          </a:solidFill>
                          <a:latin typeface="+mn-lt"/>
                          <a:ea typeface="+mn-ea"/>
                          <a:cs typeface="+mn-cs"/>
                        </a:rPr>
                        <a:t>This service helps</a:t>
                      </a:r>
                      <a:r>
                        <a:rPr lang="en-US" sz="1400" kern="1200" baseline="0" dirty="0" smtClean="0">
                          <a:solidFill>
                            <a:schemeClr val="dk1"/>
                          </a:solidFill>
                          <a:latin typeface="+mn-lt"/>
                          <a:ea typeface="+mn-ea"/>
                          <a:cs typeface="+mn-cs"/>
                        </a:rPr>
                        <a:t> </a:t>
                      </a:r>
                      <a:r>
                        <a:rPr lang="en-US" sz="1400" kern="1200" dirty="0" smtClean="0">
                          <a:solidFill>
                            <a:schemeClr val="dk1"/>
                          </a:solidFill>
                          <a:latin typeface="+mn-lt"/>
                          <a:ea typeface="+mn-ea"/>
                          <a:cs typeface="+mn-cs"/>
                        </a:rPr>
                        <a:t>importing product catalogs. </a:t>
                      </a:r>
                    </a:p>
                  </a:txBody>
                  <a:tcPr/>
                </a:tc>
              </a:tr>
              <a:tr h="370840">
                <a:tc>
                  <a:txBody>
                    <a:bodyPr/>
                    <a:lstStyle/>
                    <a:p>
                      <a:r>
                        <a:rPr lang="en-US" sz="1400" kern="1200" dirty="0" err="1" smtClean="0">
                          <a:solidFill>
                            <a:schemeClr val="dk1"/>
                          </a:solidFill>
                          <a:latin typeface="+mn-lt"/>
                          <a:ea typeface="+mn-ea"/>
                          <a:cs typeface="+mn-cs"/>
                        </a:rPr>
                        <a:t>DefaultResponseParser</a:t>
                      </a:r>
                      <a:endParaRPr lang="en-US" sz="1400" b="0" u="sng"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Parses the response received</a:t>
                      </a:r>
                      <a:r>
                        <a:rPr lang="en-US" sz="1400" kern="1200" baseline="0" dirty="0" smtClean="0">
                          <a:solidFill>
                            <a:schemeClr val="dk1"/>
                          </a:solidFill>
                          <a:latin typeface="+mn-lt"/>
                          <a:ea typeface="+mn-ea"/>
                          <a:cs typeface="+mn-cs"/>
                        </a:rPr>
                        <a:t> from REST call with </a:t>
                      </a:r>
                      <a:r>
                        <a:rPr lang="en-US" sz="1400" kern="1200" baseline="0" dirty="0" err="1" smtClean="0">
                          <a:solidFill>
                            <a:schemeClr val="dk1"/>
                          </a:solidFill>
                          <a:latin typeface="+mn-lt"/>
                          <a:ea typeface="+mn-ea"/>
                          <a:cs typeface="+mn-cs"/>
                        </a:rPr>
                        <a:t>Hybris</a:t>
                      </a:r>
                      <a:r>
                        <a:rPr lang="en-US" sz="1400" kern="1200" baseline="0" dirty="0" smtClean="0">
                          <a:solidFill>
                            <a:schemeClr val="dk1"/>
                          </a:solidFill>
                          <a:latin typeface="+mn-lt"/>
                          <a:ea typeface="+mn-ea"/>
                          <a:cs typeface="+mn-cs"/>
                        </a:rPr>
                        <a:t> and returns to calling services and components.</a:t>
                      </a:r>
                      <a:endParaRPr lang="en-US" sz="1400" kern="1200" dirty="0" smtClean="0">
                        <a:solidFill>
                          <a:schemeClr val="dk1"/>
                        </a:solidFill>
                        <a:latin typeface="+mn-lt"/>
                        <a:ea typeface="+mn-ea"/>
                        <a:cs typeface="+mn-cs"/>
                      </a:endParaRPr>
                    </a:p>
                  </a:txBody>
                  <a:tcPr/>
                </a:tc>
              </a:tr>
            </a:tbl>
          </a:graphicData>
        </a:graphic>
      </p:graphicFrame>
      <p:pic>
        <p:nvPicPr>
          <p:cNvPr id="7" name="Picture 6"/>
          <p:cNvPicPr>
            <a:picLocks noChangeAspect="1"/>
          </p:cNvPicPr>
          <p:nvPr/>
        </p:nvPicPr>
        <p:blipFill>
          <a:blip r:embed="rId2"/>
          <a:stretch>
            <a:fillRect/>
          </a:stretch>
        </p:blipFill>
        <p:spPr>
          <a:xfrm>
            <a:off x="10050895" y="0"/>
            <a:ext cx="2137930" cy="781589"/>
          </a:xfrm>
          <a:prstGeom prst="rect">
            <a:avLst/>
          </a:prstGeom>
        </p:spPr>
      </p:pic>
    </p:spTree>
    <p:extLst>
      <p:ext uri="{BB962C8B-B14F-4D97-AF65-F5344CB8AC3E}">
        <p14:creationId xmlns:p14="http://schemas.microsoft.com/office/powerpoint/2010/main" val="840606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Commerce – </a:t>
            </a:r>
            <a:r>
              <a:rPr lang="en-US" dirty="0" smtClean="0"/>
              <a:t>Elastic Path </a:t>
            </a:r>
            <a:r>
              <a:rPr lang="en-US" dirty="0"/>
              <a:t>- Overview</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51</a:t>
            </a:fld>
            <a:endParaRPr lang="en-US" dirty="0"/>
          </a:p>
        </p:txBody>
      </p:sp>
      <p:sp>
        <p:nvSpPr>
          <p:cNvPr id="4" name="Content Placeholder 3"/>
          <p:cNvSpPr>
            <a:spLocks noGrp="1"/>
          </p:cNvSpPr>
          <p:nvPr>
            <p:ph idx="1"/>
          </p:nvPr>
        </p:nvSpPr>
        <p:spPr/>
        <p:txBody>
          <a:bodyPr/>
          <a:lstStyle/>
          <a:p>
            <a:r>
              <a:rPr lang="en-US" dirty="0" smtClean="0"/>
              <a:t>Uses AEM Commerce </a:t>
            </a:r>
            <a:r>
              <a:rPr lang="en-US" dirty="0"/>
              <a:t>Integration </a:t>
            </a:r>
            <a:r>
              <a:rPr lang="en-US" dirty="0" smtClean="0"/>
              <a:t>Framework. </a:t>
            </a:r>
          </a:p>
          <a:p>
            <a:endParaRPr lang="en-US" dirty="0"/>
          </a:p>
          <a:p>
            <a:r>
              <a:rPr lang="en-US" dirty="0" smtClean="0"/>
              <a:t>Uses Commerce </a:t>
            </a:r>
            <a:r>
              <a:rPr lang="en-US" dirty="0"/>
              <a:t>components, </a:t>
            </a:r>
            <a:r>
              <a:rPr lang="en-US" dirty="0" smtClean="0"/>
              <a:t>Commerce </a:t>
            </a:r>
            <a:r>
              <a:rPr lang="en-US" dirty="0"/>
              <a:t>API, and </a:t>
            </a:r>
            <a:r>
              <a:rPr lang="en-US" dirty="0" smtClean="0"/>
              <a:t>Commerce Implementation.</a:t>
            </a:r>
            <a:endParaRPr lang="en-US" dirty="0"/>
          </a:p>
          <a:p>
            <a:endParaRPr lang="en-US" dirty="0"/>
          </a:p>
          <a:p>
            <a:r>
              <a:rPr lang="en-US" dirty="0" smtClean="0"/>
              <a:t>EP uses </a:t>
            </a:r>
            <a:r>
              <a:rPr lang="en-US" b="1" dirty="0" smtClean="0">
                <a:solidFill>
                  <a:schemeClr val="accent6"/>
                </a:solidFill>
              </a:rPr>
              <a:t>Cortex</a:t>
            </a:r>
            <a:r>
              <a:rPr lang="en-US" dirty="0" smtClean="0">
                <a:solidFill>
                  <a:schemeClr val="accent6"/>
                </a:solidFill>
              </a:rPr>
              <a:t> </a:t>
            </a:r>
            <a:r>
              <a:rPr lang="en-US" dirty="0" smtClean="0"/>
              <a:t>which is </a:t>
            </a:r>
            <a:r>
              <a:rPr lang="en-US" dirty="0"/>
              <a:t>a </a:t>
            </a:r>
            <a:r>
              <a:rPr lang="en-US" dirty="0">
                <a:solidFill>
                  <a:srgbClr val="FF0000"/>
                </a:solidFill>
              </a:rPr>
              <a:t>dynamic REST API layer </a:t>
            </a:r>
            <a:r>
              <a:rPr lang="en-US" dirty="0"/>
              <a:t>which </a:t>
            </a:r>
            <a:endParaRPr lang="en-US" dirty="0" smtClean="0"/>
          </a:p>
          <a:p>
            <a:pPr marL="0" indent="0">
              <a:buNone/>
            </a:pPr>
            <a:r>
              <a:rPr lang="en-US" dirty="0" smtClean="0"/>
              <a:t>     exposes </a:t>
            </a:r>
            <a:r>
              <a:rPr lang="en-US" dirty="0"/>
              <a:t>commerce </a:t>
            </a:r>
            <a:r>
              <a:rPr lang="en-US" dirty="0" smtClean="0"/>
              <a:t>capabilities</a:t>
            </a:r>
          </a:p>
          <a:p>
            <a:endParaRPr lang="en-US" dirty="0"/>
          </a:p>
          <a:p>
            <a:r>
              <a:rPr lang="en-US" b="1" dirty="0" smtClean="0">
                <a:solidFill>
                  <a:srgbClr val="FF0000"/>
                </a:solidFill>
              </a:rPr>
              <a:t>Cortex </a:t>
            </a:r>
            <a:r>
              <a:rPr lang="en-US" b="1" dirty="0">
                <a:solidFill>
                  <a:srgbClr val="FF0000"/>
                </a:solidFill>
              </a:rPr>
              <a:t>Java SDK </a:t>
            </a:r>
            <a:r>
              <a:rPr lang="en-US" dirty="0"/>
              <a:t>marshals and </a:t>
            </a:r>
            <a:r>
              <a:rPr lang="en-US" dirty="0" smtClean="0"/>
              <a:t>un-</a:t>
            </a:r>
            <a:r>
              <a:rPr lang="en-US" dirty="0" err="1" smtClean="0"/>
              <a:t>marshalls</a:t>
            </a:r>
            <a:r>
              <a:rPr lang="en-US" dirty="0" smtClean="0"/>
              <a:t> </a:t>
            </a:r>
            <a:r>
              <a:rPr lang="en-US" dirty="0"/>
              <a:t>request </a:t>
            </a:r>
            <a:r>
              <a:rPr lang="en-US" dirty="0" smtClean="0"/>
              <a:t>between Cortex REST API and </a:t>
            </a:r>
            <a:r>
              <a:rPr lang="en-US" dirty="0"/>
              <a:t>the </a:t>
            </a:r>
            <a:r>
              <a:rPr lang="en-US" dirty="0" smtClean="0"/>
              <a:t>integration.</a:t>
            </a:r>
          </a:p>
          <a:p>
            <a:endParaRPr lang="en-US" dirty="0"/>
          </a:p>
          <a:p>
            <a:r>
              <a:rPr lang="en-US" dirty="0" smtClean="0"/>
              <a:t>Commerce </a:t>
            </a:r>
            <a:r>
              <a:rPr lang="en-US" dirty="0"/>
              <a:t>capabilities and business logic </a:t>
            </a:r>
            <a:r>
              <a:rPr lang="en-US" dirty="0" smtClean="0"/>
              <a:t>powered by </a:t>
            </a:r>
            <a:r>
              <a:rPr lang="en-US" dirty="0"/>
              <a:t>Elastic Path Commerce </a:t>
            </a:r>
            <a:r>
              <a:rPr lang="en-US" dirty="0" smtClean="0"/>
              <a:t>Engine.</a:t>
            </a:r>
          </a:p>
          <a:p>
            <a:pPr marL="0" indent="0">
              <a:buNone/>
            </a:pPr>
            <a:endParaRPr lang="en-US" dirty="0"/>
          </a:p>
          <a:p>
            <a:r>
              <a:rPr lang="en-US" dirty="0"/>
              <a:t>Additional Cortex resources can be created to integrate with other backend services, </a:t>
            </a:r>
            <a:r>
              <a:rPr lang="en-US" dirty="0" smtClean="0"/>
              <a:t>and exposed </a:t>
            </a:r>
            <a:r>
              <a:rPr lang="en-US" dirty="0"/>
              <a:t>in Adobe Experience Manager through Cortex </a:t>
            </a:r>
            <a:r>
              <a:rPr lang="en-US" dirty="0" smtClean="0"/>
              <a:t>REST API.</a:t>
            </a:r>
            <a:endParaRPr lang="en-US" dirty="0"/>
          </a:p>
        </p:txBody>
      </p:sp>
      <p:pic>
        <p:nvPicPr>
          <p:cNvPr id="5" name="Picture 4"/>
          <p:cNvPicPr>
            <a:picLocks noChangeAspect="1"/>
          </p:cNvPicPr>
          <p:nvPr/>
        </p:nvPicPr>
        <p:blipFill>
          <a:blip r:embed="rId3"/>
          <a:stretch>
            <a:fillRect/>
          </a:stretch>
        </p:blipFill>
        <p:spPr>
          <a:xfrm>
            <a:off x="7344145" y="0"/>
            <a:ext cx="4844680" cy="811655"/>
          </a:xfrm>
          <a:prstGeom prst="rect">
            <a:avLst/>
          </a:prstGeom>
        </p:spPr>
      </p:pic>
      <p:pic>
        <p:nvPicPr>
          <p:cNvPr id="6" name="Picture 5"/>
          <p:cNvPicPr>
            <a:picLocks noChangeAspect="1"/>
          </p:cNvPicPr>
          <p:nvPr/>
        </p:nvPicPr>
        <p:blipFill>
          <a:blip r:embed="rId4"/>
          <a:stretch>
            <a:fillRect/>
          </a:stretch>
        </p:blipFill>
        <p:spPr>
          <a:xfrm>
            <a:off x="9028087" y="595312"/>
            <a:ext cx="3048000" cy="2971800"/>
          </a:xfrm>
          <a:prstGeom prst="rect">
            <a:avLst/>
          </a:prstGeom>
        </p:spPr>
      </p:pic>
    </p:spTree>
    <p:extLst>
      <p:ext uri="{BB962C8B-B14F-4D97-AF65-F5344CB8AC3E}">
        <p14:creationId xmlns:p14="http://schemas.microsoft.com/office/powerpoint/2010/main" val="6015639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16" y="184150"/>
            <a:ext cx="11579384" cy="411162"/>
          </a:xfrm>
        </p:spPr>
        <p:txBody>
          <a:bodyPr/>
          <a:lstStyle/>
          <a:p>
            <a:r>
              <a:rPr lang="en-US" dirty="0"/>
              <a:t>AEM – </a:t>
            </a:r>
            <a:r>
              <a:rPr lang="en-US" dirty="0" smtClean="0"/>
              <a:t>Elastic Path </a:t>
            </a:r>
            <a:r>
              <a:rPr lang="en-US" dirty="0"/>
              <a:t>Commerce – Architecture Overview</a:t>
            </a:r>
          </a:p>
        </p:txBody>
      </p:sp>
      <p:sp>
        <p:nvSpPr>
          <p:cNvPr id="3" name="Slide Number Placeholder 2"/>
          <p:cNvSpPr>
            <a:spLocks noGrp="1"/>
          </p:cNvSpPr>
          <p:nvPr>
            <p:ph type="sldNum" sz="quarter" idx="12"/>
          </p:nvPr>
        </p:nvSpPr>
        <p:spPr>
          <a:xfrm>
            <a:off x="5646812" y="6304849"/>
            <a:ext cx="1015735" cy="168274"/>
          </a:xfrm>
        </p:spPr>
        <p:txBody>
          <a:bodyPr/>
          <a:lstStyle/>
          <a:p>
            <a:pPr algn="ctr"/>
            <a:fld id="{90156F56-D5AE-4C6F-B826-C69D1BC521BB}" type="slidenum">
              <a:rPr lang="en-US" smtClean="0"/>
              <a:pPr algn="ctr"/>
              <a:t>52</a:t>
            </a:fld>
            <a:endParaRPr lang="en-US" dirty="0"/>
          </a:p>
        </p:txBody>
      </p:sp>
      <p:sp>
        <p:nvSpPr>
          <p:cNvPr id="5" name="Rectangle 4"/>
          <p:cNvSpPr/>
          <p:nvPr/>
        </p:nvSpPr>
        <p:spPr>
          <a:xfrm flipH="1">
            <a:off x="2638852" y="855134"/>
            <a:ext cx="9245251" cy="241900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6" name="Rectangle 5"/>
          <p:cNvSpPr/>
          <p:nvPr/>
        </p:nvSpPr>
        <p:spPr>
          <a:xfrm>
            <a:off x="2638853" y="3722339"/>
            <a:ext cx="9245252" cy="1334998"/>
          </a:xfrm>
          <a:prstGeom prst="rect">
            <a:avLst/>
          </a:prstGeom>
          <a:solidFill>
            <a:srgbClr val="34AF9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7" name="Rectangle 6"/>
          <p:cNvSpPr/>
          <p:nvPr/>
        </p:nvSpPr>
        <p:spPr>
          <a:xfrm>
            <a:off x="2685007" y="5376332"/>
            <a:ext cx="4120568" cy="99623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8" name="Rectangle 7"/>
          <p:cNvSpPr/>
          <p:nvPr/>
        </p:nvSpPr>
        <p:spPr>
          <a:xfrm>
            <a:off x="6971091" y="5376332"/>
            <a:ext cx="4106452" cy="984954"/>
          </a:xfrm>
          <a:prstGeom prst="rect">
            <a:avLst/>
          </a:prstGeom>
          <a:solidFill>
            <a:srgbClr val="FDD0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rgbClr val="000000"/>
              </a:solidFill>
            </a:endParaRPr>
          </a:p>
          <a:p>
            <a:pPr algn="ctr"/>
            <a:endParaRPr lang="en-US" sz="1500" dirty="0"/>
          </a:p>
          <a:p>
            <a:pPr algn="ctr"/>
            <a:endParaRPr lang="en-US" sz="1500" dirty="0"/>
          </a:p>
        </p:txBody>
      </p:sp>
      <p:sp>
        <p:nvSpPr>
          <p:cNvPr id="9" name="Rectangle 8"/>
          <p:cNvSpPr/>
          <p:nvPr/>
        </p:nvSpPr>
        <p:spPr>
          <a:xfrm>
            <a:off x="2748160" y="934158"/>
            <a:ext cx="2419005" cy="414868"/>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0" name="Rectangle 9"/>
          <p:cNvSpPr/>
          <p:nvPr/>
        </p:nvSpPr>
        <p:spPr>
          <a:xfrm>
            <a:off x="5951487" y="934158"/>
            <a:ext cx="2419005" cy="4148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1" name="Rectangle 10"/>
          <p:cNvSpPr/>
          <p:nvPr/>
        </p:nvSpPr>
        <p:spPr>
          <a:xfrm>
            <a:off x="9248395" y="934158"/>
            <a:ext cx="2419005" cy="414868"/>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Commerce Component</a:t>
            </a:r>
            <a:endParaRPr lang="en-US" sz="1500" dirty="0"/>
          </a:p>
        </p:txBody>
      </p:sp>
      <p:sp>
        <p:nvSpPr>
          <p:cNvPr id="12" name="Rectangle 11"/>
          <p:cNvSpPr/>
          <p:nvPr/>
        </p:nvSpPr>
        <p:spPr>
          <a:xfrm>
            <a:off x="2748160" y="1555048"/>
            <a:ext cx="8919240" cy="414868"/>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Adobe Commerce API</a:t>
            </a:r>
            <a:endParaRPr lang="en-US" sz="1500" dirty="0"/>
          </a:p>
        </p:txBody>
      </p:sp>
      <p:sp>
        <p:nvSpPr>
          <p:cNvPr id="13" name="Rectangle 12"/>
          <p:cNvSpPr/>
          <p:nvPr/>
        </p:nvSpPr>
        <p:spPr>
          <a:xfrm>
            <a:off x="2748160" y="2144894"/>
            <a:ext cx="6553854" cy="414868"/>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t>ElasticPath</a:t>
            </a:r>
            <a:r>
              <a:rPr lang="en-US" sz="1500" dirty="0" smtClean="0"/>
              <a:t> Commerce Implementation</a:t>
            </a:r>
            <a:endParaRPr lang="en-US" sz="1500" dirty="0"/>
          </a:p>
        </p:txBody>
      </p:sp>
      <p:sp>
        <p:nvSpPr>
          <p:cNvPr id="14" name="Rectangle 13"/>
          <p:cNvSpPr/>
          <p:nvPr/>
        </p:nvSpPr>
        <p:spPr>
          <a:xfrm>
            <a:off x="2748160" y="2768606"/>
            <a:ext cx="6553854" cy="41486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Cortex Java SDK</a:t>
            </a:r>
            <a:endParaRPr lang="en-US" sz="1500" dirty="0"/>
          </a:p>
        </p:txBody>
      </p:sp>
      <p:sp>
        <p:nvSpPr>
          <p:cNvPr id="15" name="Rectangle 14"/>
          <p:cNvSpPr/>
          <p:nvPr/>
        </p:nvSpPr>
        <p:spPr>
          <a:xfrm>
            <a:off x="3030390" y="3908696"/>
            <a:ext cx="1690537" cy="41486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Resource</a:t>
            </a:r>
            <a:endParaRPr lang="en-US" sz="1500" dirty="0"/>
          </a:p>
        </p:txBody>
      </p:sp>
      <p:sp>
        <p:nvSpPr>
          <p:cNvPr id="16" name="Rectangle 15"/>
          <p:cNvSpPr/>
          <p:nvPr/>
        </p:nvSpPr>
        <p:spPr>
          <a:xfrm>
            <a:off x="4944382" y="3894585"/>
            <a:ext cx="1607184" cy="41486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Resource</a:t>
            </a:r>
            <a:endParaRPr lang="en-US" sz="1500" dirty="0"/>
          </a:p>
        </p:txBody>
      </p:sp>
      <p:sp>
        <p:nvSpPr>
          <p:cNvPr id="17" name="Rectangle 16"/>
          <p:cNvSpPr/>
          <p:nvPr/>
        </p:nvSpPr>
        <p:spPr>
          <a:xfrm>
            <a:off x="7896051" y="3905871"/>
            <a:ext cx="2419005" cy="41486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Resource</a:t>
            </a:r>
            <a:endParaRPr lang="en-US" sz="1500" dirty="0"/>
          </a:p>
        </p:txBody>
      </p:sp>
      <p:sp>
        <p:nvSpPr>
          <p:cNvPr id="18" name="Rectangle 17"/>
          <p:cNvSpPr/>
          <p:nvPr/>
        </p:nvSpPr>
        <p:spPr>
          <a:xfrm>
            <a:off x="3030390" y="4419516"/>
            <a:ext cx="1690537" cy="414868"/>
          </a:xfrm>
          <a:prstGeom prst="rect">
            <a:avLst/>
          </a:prstGeom>
          <a:solidFill>
            <a:srgbClr val="054E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Integration</a:t>
            </a:r>
            <a:endParaRPr lang="en-US" sz="1500" dirty="0"/>
          </a:p>
        </p:txBody>
      </p:sp>
      <p:sp>
        <p:nvSpPr>
          <p:cNvPr id="19" name="Rectangle 18"/>
          <p:cNvSpPr/>
          <p:nvPr/>
        </p:nvSpPr>
        <p:spPr>
          <a:xfrm>
            <a:off x="4994871" y="4419516"/>
            <a:ext cx="1556695" cy="414868"/>
          </a:xfrm>
          <a:prstGeom prst="rect">
            <a:avLst/>
          </a:prstGeom>
          <a:solidFill>
            <a:srgbClr val="054E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Integration</a:t>
            </a:r>
            <a:endParaRPr lang="en-US" sz="1500" dirty="0"/>
          </a:p>
        </p:txBody>
      </p:sp>
      <p:sp>
        <p:nvSpPr>
          <p:cNvPr id="20" name="Rectangle 19"/>
          <p:cNvSpPr/>
          <p:nvPr/>
        </p:nvSpPr>
        <p:spPr>
          <a:xfrm>
            <a:off x="7896051" y="4419516"/>
            <a:ext cx="2419005" cy="414868"/>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Integration</a:t>
            </a:r>
            <a:endParaRPr lang="en-US" sz="1500" dirty="0"/>
          </a:p>
        </p:txBody>
      </p:sp>
      <p:sp>
        <p:nvSpPr>
          <p:cNvPr id="21" name="Rectangle 20"/>
          <p:cNvSpPr/>
          <p:nvPr/>
        </p:nvSpPr>
        <p:spPr>
          <a:xfrm>
            <a:off x="2808427" y="5700895"/>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Cart</a:t>
            </a:r>
          </a:p>
        </p:txBody>
      </p:sp>
      <p:sp>
        <p:nvSpPr>
          <p:cNvPr id="22" name="Rectangle 21"/>
          <p:cNvSpPr/>
          <p:nvPr/>
        </p:nvSpPr>
        <p:spPr>
          <a:xfrm>
            <a:off x="4306601" y="5715006"/>
            <a:ext cx="134021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Promotion</a:t>
            </a:r>
          </a:p>
        </p:txBody>
      </p:sp>
      <p:sp>
        <p:nvSpPr>
          <p:cNvPr id="23" name="Rectangle 22"/>
          <p:cNvSpPr/>
          <p:nvPr/>
        </p:nvSpPr>
        <p:spPr>
          <a:xfrm>
            <a:off x="7160990" y="5703714"/>
            <a:ext cx="1828048" cy="389463"/>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Payment Gateway</a:t>
            </a:r>
          </a:p>
        </p:txBody>
      </p:sp>
      <p:sp>
        <p:nvSpPr>
          <p:cNvPr id="24" name="Rectangle 23"/>
          <p:cNvSpPr/>
          <p:nvPr/>
        </p:nvSpPr>
        <p:spPr>
          <a:xfrm>
            <a:off x="9105554" y="5717825"/>
            <a:ext cx="1828048" cy="389463"/>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Inventory </a:t>
            </a:r>
            <a:r>
              <a:rPr lang="en-US" sz="1500" dirty="0" err="1" smtClean="0"/>
              <a:t>Mgmt</a:t>
            </a:r>
            <a:endParaRPr lang="en-US" sz="1500" dirty="0" smtClean="0"/>
          </a:p>
        </p:txBody>
      </p:sp>
      <p:sp>
        <p:nvSpPr>
          <p:cNvPr id="25" name="Rectangle 24"/>
          <p:cNvSpPr/>
          <p:nvPr/>
        </p:nvSpPr>
        <p:spPr>
          <a:xfrm rot="16200000">
            <a:off x="1008907" y="1652503"/>
            <a:ext cx="2419005" cy="82426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Rectangle 25"/>
          <p:cNvSpPr/>
          <p:nvPr/>
        </p:nvSpPr>
        <p:spPr>
          <a:xfrm rot="16200000">
            <a:off x="1550911" y="3977704"/>
            <a:ext cx="1334997" cy="824265"/>
          </a:xfrm>
          <a:prstGeom prst="rect">
            <a:avLst/>
          </a:prstGeom>
          <a:solidFill>
            <a:srgbClr val="34AF9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7" name="Rectangle 26"/>
          <p:cNvSpPr/>
          <p:nvPr/>
        </p:nvSpPr>
        <p:spPr>
          <a:xfrm rot="16200000">
            <a:off x="1014868" y="1785625"/>
            <a:ext cx="2419005" cy="574963"/>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AEM</a:t>
            </a:r>
            <a:endParaRPr lang="en-US" sz="1500" dirty="0"/>
          </a:p>
        </p:txBody>
      </p:sp>
      <p:sp>
        <p:nvSpPr>
          <p:cNvPr id="29" name="Rectangle 28"/>
          <p:cNvSpPr/>
          <p:nvPr/>
        </p:nvSpPr>
        <p:spPr>
          <a:xfrm rot="16200000">
            <a:off x="1629050" y="4186685"/>
            <a:ext cx="1202450" cy="41486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Cortex</a:t>
            </a:r>
            <a:endParaRPr lang="en-US" sz="1500" dirty="0"/>
          </a:p>
        </p:txBody>
      </p:sp>
      <p:sp>
        <p:nvSpPr>
          <p:cNvPr id="30" name="Rectangle 29"/>
          <p:cNvSpPr/>
          <p:nvPr/>
        </p:nvSpPr>
        <p:spPr>
          <a:xfrm>
            <a:off x="5797595" y="5715007"/>
            <a:ext cx="753971" cy="389463"/>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Order</a:t>
            </a:r>
          </a:p>
        </p:txBody>
      </p:sp>
      <p:sp>
        <p:nvSpPr>
          <p:cNvPr id="32" name="Rectangle 31"/>
          <p:cNvSpPr/>
          <p:nvPr/>
        </p:nvSpPr>
        <p:spPr>
          <a:xfrm rot="16200000">
            <a:off x="1717389" y="5465217"/>
            <a:ext cx="996237" cy="818467"/>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31" name="Rectangle 30"/>
          <p:cNvSpPr/>
          <p:nvPr/>
        </p:nvSpPr>
        <p:spPr>
          <a:xfrm rot="16200000">
            <a:off x="1773917" y="5595747"/>
            <a:ext cx="900910" cy="574967"/>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Commerce</a:t>
            </a:r>
          </a:p>
          <a:p>
            <a:pPr algn="ctr"/>
            <a:r>
              <a:rPr lang="en-US" sz="1200" dirty="0" smtClean="0"/>
              <a:t>Engine</a:t>
            </a:r>
          </a:p>
        </p:txBody>
      </p:sp>
      <p:sp>
        <p:nvSpPr>
          <p:cNvPr id="33" name="Rectangle 32"/>
          <p:cNvSpPr/>
          <p:nvPr/>
        </p:nvSpPr>
        <p:spPr>
          <a:xfrm rot="16200000">
            <a:off x="10974553" y="5465218"/>
            <a:ext cx="996237" cy="818467"/>
          </a:xfrm>
          <a:prstGeom prst="rect">
            <a:avLst/>
          </a:prstGeom>
          <a:solidFill>
            <a:srgbClr val="FDD0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smtClean="0">
              <a:solidFill>
                <a:schemeClr val="tx1"/>
              </a:solidFill>
            </a:endParaRPr>
          </a:p>
          <a:p>
            <a:pPr algn="ctr"/>
            <a:endParaRPr lang="en-US" sz="1500" dirty="0"/>
          </a:p>
          <a:p>
            <a:pPr algn="ctr"/>
            <a:endParaRPr lang="en-US" sz="1500" dirty="0" smtClean="0"/>
          </a:p>
        </p:txBody>
      </p:sp>
      <p:sp>
        <p:nvSpPr>
          <p:cNvPr id="34" name="Rectangle 33"/>
          <p:cNvSpPr/>
          <p:nvPr/>
        </p:nvSpPr>
        <p:spPr>
          <a:xfrm rot="16200000">
            <a:off x="11031081" y="5595748"/>
            <a:ext cx="900910" cy="57496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Backend</a:t>
            </a:r>
          </a:p>
          <a:p>
            <a:pPr algn="ctr"/>
            <a:r>
              <a:rPr lang="en-US" sz="1200" dirty="0" smtClean="0"/>
              <a:t>3</a:t>
            </a:r>
            <a:r>
              <a:rPr lang="en-US" sz="1200" baseline="30000" dirty="0" smtClean="0"/>
              <a:t>rd</a:t>
            </a:r>
            <a:r>
              <a:rPr lang="en-US" sz="1200" dirty="0" smtClean="0"/>
              <a:t> Party</a:t>
            </a:r>
          </a:p>
        </p:txBody>
      </p:sp>
      <p:cxnSp>
        <p:nvCxnSpPr>
          <p:cNvPr id="36" name="Straight Arrow Connector 35"/>
          <p:cNvCxnSpPr>
            <a:stCxn id="5" idx="2"/>
          </p:cNvCxnSpPr>
          <p:nvPr/>
        </p:nvCxnSpPr>
        <p:spPr>
          <a:xfrm>
            <a:off x="7261477" y="3274139"/>
            <a:ext cx="20067" cy="504643"/>
          </a:xfrm>
          <a:prstGeom prst="straightConnector1">
            <a:avLst/>
          </a:prstGeom>
          <a:ln>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9302014" y="5113781"/>
            <a:ext cx="0" cy="262551"/>
          </a:xfrm>
          <a:prstGeom prst="straightConnector1">
            <a:avLst/>
          </a:prstGeom>
          <a:ln>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38316" y="5105229"/>
            <a:ext cx="20067" cy="315642"/>
          </a:xfrm>
          <a:prstGeom prst="straightConnector1">
            <a:avLst/>
          </a:prstGeom>
          <a:ln>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363386" y="3353006"/>
            <a:ext cx="1056700" cy="307777"/>
          </a:xfrm>
          <a:prstGeom prst="rect">
            <a:avLst/>
          </a:prstGeom>
          <a:noFill/>
        </p:spPr>
        <p:txBody>
          <a:bodyPr wrap="none" rtlCol="0">
            <a:spAutoFit/>
          </a:bodyPr>
          <a:lstStyle/>
          <a:p>
            <a:r>
              <a:rPr lang="en-US" sz="1400" dirty="0" smtClean="0"/>
              <a:t>HTTP/REST</a:t>
            </a:r>
            <a:endParaRPr lang="en-US" sz="1400" dirty="0"/>
          </a:p>
        </p:txBody>
      </p:sp>
      <p:sp>
        <p:nvSpPr>
          <p:cNvPr id="42" name="TextBox 41"/>
          <p:cNvSpPr txBox="1"/>
          <p:nvPr/>
        </p:nvSpPr>
        <p:spPr>
          <a:xfrm>
            <a:off x="9460367" y="5124999"/>
            <a:ext cx="1180373" cy="307777"/>
          </a:xfrm>
          <a:prstGeom prst="rect">
            <a:avLst/>
          </a:prstGeom>
          <a:noFill/>
        </p:spPr>
        <p:txBody>
          <a:bodyPr wrap="none" rtlCol="0">
            <a:spAutoFit/>
          </a:bodyPr>
          <a:lstStyle/>
          <a:p>
            <a:r>
              <a:rPr lang="en-US" sz="1400" dirty="0" smtClean="0"/>
              <a:t>Web Services</a:t>
            </a:r>
            <a:endParaRPr lang="en-US" sz="1400" dirty="0"/>
          </a:p>
        </p:txBody>
      </p:sp>
      <p:sp>
        <p:nvSpPr>
          <p:cNvPr id="40" name="Rectangle 39"/>
          <p:cNvSpPr/>
          <p:nvPr/>
        </p:nvSpPr>
        <p:spPr>
          <a:xfrm>
            <a:off x="9415049" y="2116672"/>
            <a:ext cx="2252352" cy="1066802"/>
          </a:xfrm>
          <a:prstGeom prst="rect">
            <a:avLst/>
          </a:prstGeom>
          <a:solidFill>
            <a:srgbClr val="B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JCR</a:t>
            </a:r>
            <a:endParaRPr lang="en-US" sz="1500" dirty="0"/>
          </a:p>
        </p:txBody>
      </p:sp>
      <p:pic>
        <p:nvPicPr>
          <p:cNvPr id="43" name="Picture 42"/>
          <p:cNvPicPr>
            <a:picLocks noChangeAspect="1"/>
          </p:cNvPicPr>
          <p:nvPr/>
        </p:nvPicPr>
        <p:blipFill>
          <a:blip r:embed="rId3"/>
          <a:stretch>
            <a:fillRect/>
          </a:stretch>
        </p:blipFill>
        <p:spPr>
          <a:xfrm>
            <a:off x="88016" y="1117601"/>
            <a:ext cx="1748337" cy="1704629"/>
          </a:xfrm>
          <a:prstGeom prst="rect">
            <a:avLst/>
          </a:prstGeom>
        </p:spPr>
      </p:pic>
      <p:pic>
        <p:nvPicPr>
          <p:cNvPr id="45" name="Picture 44"/>
          <p:cNvPicPr>
            <a:picLocks noChangeAspect="1"/>
          </p:cNvPicPr>
          <p:nvPr/>
        </p:nvPicPr>
        <p:blipFill>
          <a:blip r:embed="rId4"/>
          <a:stretch>
            <a:fillRect/>
          </a:stretch>
        </p:blipFill>
        <p:spPr>
          <a:xfrm>
            <a:off x="290259" y="4311423"/>
            <a:ext cx="1281379" cy="1281379"/>
          </a:xfrm>
          <a:prstGeom prst="rect">
            <a:avLst/>
          </a:prstGeom>
        </p:spPr>
      </p:pic>
      <p:pic>
        <p:nvPicPr>
          <p:cNvPr id="48" name="Picture 47"/>
          <p:cNvPicPr>
            <a:picLocks noChangeAspect="1"/>
          </p:cNvPicPr>
          <p:nvPr/>
        </p:nvPicPr>
        <p:blipFill>
          <a:blip r:embed="rId5"/>
          <a:stretch>
            <a:fillRect/>
          </a:stretch>
        </p:blipFill>
        <p:spPr>
          <a:xfrm>
            <a:off x="7344145" y="0"/>
            <a:ext cx="4844680" cy="811655"/>
          </a:xfrm>
          <a:prstGeom prst="rect">
            <a:avLst/>
          </a:prstGeom>
        </p:spPr>
      </p:pic>
    </p:spTree>
    <p:extLst>
      <p:ext uri="{BB962C8B-B14F-4D97-AF65-F5344CB8AC3E}">
        <p14:creationId xmlns:p14="http://schemas.microsoft.com/office/powerpoint/2010/main" val="371429687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228567" y="2266667"/>
          <a:ext cx="9749188" cy="3322320"/>
        </p:xfrm>
        <a:graphic>
          <a:graphicData uri="http://schemas.openxmlformats.org/drawingml/2006/table">
            <a:tbl>
              <a:tblPr firstRow="1">
                <a:tableStyleId>{5C22544A-7EE6-4342-B048-85BDC9FD1C3A}</a:tableStyleId>
              </a:tblPr>
              <a:tblGrid>
                <a:gridCol w="2085671"/>
                <a:gridCol w="7663517"/>
              </a:tblGrid>
              <a:tr h="457200">
                <a:tc>
                  <a:txBody>
                    <a:bodyPr/>
                    <a:lstStyle/>
                    <a:p>
                      <a:r>
                        <a:rPr lang="en-US" sz="1600" b="0" dirty="0" smtClean="0">
                          <a:latin typeface="Helvetica Neue"/>
                          <a:cs typeface="Helvetica Neue"/>
                        </a:rPr>
                        <a:t>Concept</a:t>
                      </a:r>
                      <a:endParaRPr lang="en-US" sz="1600" b="0" dirty="0">
                        <a:latin typeface="Helvetica Neue"/>
                        <a:cs typeface="Helvetica Neue"/>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smtClean="0">
                          <a:latin typeface="Helvetica Neue"/>
                          <a:cs typeface="Helvetica Neue"/>
                        </a:rPr>
                        <a:t>Definition</a:t>
                      </a:r>
                      <a:endParaRPr lang="en-US" sz="1600" b="0" dirty="0">
                        <a:latin typeface="Helvetica Neue"/>
                        <a:cs typeface="Helvetica Neue"/>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457200">
                <a:tc>
                  <a:txBody>
                    <a:bodyPr/>
                    <a:lstStyle/>
                    <a:p>
                      <a:pPr algn="l"/>
                      <a:r>
                        <a:rPr lang="en-US" sz="1600" b="1" dirty="0" smtClean="0">
                          <a:latin typeface="Helvetica Neue Light"/>
                          <a:cs typeface="Helvetica Neue Light"/>
                        </a:rPr>
                        <a:t>Resources</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600" dirty="0" smtClean="0">
                          <a:solidFill>
                            <a:schemeClr val="tx1">
                              <a:lumMod val="75000"/>
                              <a:lumOff val="25000"/>
                            </a:schemeClr>
                          </a:solidFill>
                          <a:latin typeface="Helvetica Neue Light"/>
                          <a:cs typeface="Helvetica Neue Light"/>
                        </a:rPr>
                        <a:t>A</a:t>
                      </a:r>
                      <a:r>
                        <a:rPr lang="en-CA" sz="1600" baseline="0" dirty="0" smtClean="0">
                          <a:solidFill>
                            <a:schemeClr val="tx1">
                              <a:lumMod val="75000"/>
                              <a:lumOff val="25000"/>
                            </a:schemeClr>
                          </a:solidFill>
                          <a:latin typeface="Helvetica Neue Light"/>
                          <a:cs typeface="Helvetica Neue Light"/>
                        </a:rPr>
                        <a:t> service URL that provides data or performs an action</a:t>
                      </a:r>
                      <a:endParaRPr lang="en-US" sz="1600" dirty="0">
                        <a:solidFill>
                          <a:schemeClr val="tx1">
                            <a:lumMod val="75000"/>
                            <a:lumOff val="25000"/>
                          </a:schemeClr>
                        </a:solidFill>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579120">
                <a:tc>
                  <a:txBody>
                    <a:bodyPr/>
                    <a:lstStyle/>
                    <a:p>
                      <a:pPr algn="l"/>
                      <a:r>
                        <a:rPr lang="en-US" sz="1600" b="1" dirty="0" smtClean="0">
                          <a:latin typeface="Helvetica Neue Light"/>
                          <a:cs typeface="Helvetica Neue Light"/>
                        </a:rPr>
                        <a:t>Links </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600" dirty="0" smtClean="0">
                          <a:solidFill>
                            <a:schemeClr val="tx1">
                              <a:lumMod val="75000"/>
                              <a:lumOff val="25000"/>
                            </a:schemeClr>
                          </a:solidFill>
                          <a:latin typeface="Helvetica Neue Light"/>
                          <a:cs typeface="Helvetica Neue Light"/>
                        </a:rPr>
                        <a:t>Self-describing links to related data and actions in different resources</a:t>
                      </a: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l"/>
                      <a:r>
                        <a:rPr lang="en-US" sz="1600" b="1" dirty="0" smtClean="0">
                          <a:latin typeface="Helvetica Neue Light"/>
                          <a:cs typeface="Helvetica Neue Light"/>
                        </a:rPr>
                        <a:t>Forms </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600" dirty="0" smtClean="0">
                          <a:solidFill>
                            <a:schemeClr val="tx1">
                              <a:lumMod val="75000"/>
                              <a:lumOff val="25000"/>
                            </a:schemeClr>
                          </a:solidFill>
                          <a:latin typeface="Helvetica Neue Light"/>
                          <a:cs typeface="Helvetica Neue Light"/>
                        </a:rPr>
                        <a:t>Describe information to be collected</a:t>
                      </a:r>
                      <a:r>
                        <a:rPr lang="en-CA" sz="1600" baseline="0" dirty="0" smtClean="0">
                          <a:solidFill>
                            <a:schemeClr val="tx1">
                              <a:lumMod val="75000"/>
                              <a:lumOff val="25000"/>
                            </a:schemeClr>
                          </a:solidFill>
                          <a:latin typeface="Helvetica Neue Light"/>
                          <a:cs typeface="Helvetica Neue Light"/>
                        </a:rPr>
                        <a:t> </a:t>
                      </a:r>
                      <a:r>
                        <a:rPr lang="en-CA" sz="1600" dirty="0" smtClean="0">
                          <a:solidFill>
                            <a:schemeClr val="tx1">
                              <a:lumMod val="75000"/>
                              <a:lumOff val="25000"/>
                            </a:schemeClr>
                          </a:solidFill>
                          <a:latin typeface="Helvetica Neue Light"/>
                          <a:cs typeface="Helvetica Neue Light"/>
                        </a:rPr>
                        <a:t>from the client</a:t>
                      </a:r>
                      <a:endParaRPr lang="en-US" sz="1600" dirty="0">
                        <a:solidFill>
                          <a:schemeClr val="tx1">
                            <a:lumMod val="75000"/>
                            <a:lumOff val="25000"/>
                          </a:schemeClr>
                        </a:solidFill>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l"/>
                      <a:r>
                        <a:rPr lang="en-US" sz="1600" b="1" dirty="0" smtClean="0">
                          <a:latin typeface="Helvetica Neue Light"/>
                          <a:cs typeface="Helvetica Neue Light"/>
                        </a:rPr>
                        <a:t>Zoom </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600" dirty="0" smtClean="0">
                          <a:solidFill>
                            <a:schemeClr val="tx1">
                              <a:lumMod val="75000"/>
                              <a:lumOff val="25000"/>
                            </a:schemeClr>
                          </a:solidFill>
                          <a:latin typeface="Helvetica Neue Light"/>
                          <a:cs typeface="Helvetica Neue Light"/>
                        </a:rPr>
                        <a:t>Consolidates</a:t>
                      </a:r>
                      <a:r>
                        <a:rPr lang="en-CA" sz="1600" baseline="0" dirty="0" smtClean="0">
                          <a:solidFill>
                            <a:schemeClr val="tx1">
                              <a:lumMod val="75000"/>
                              <a:lumOff val="25000"/>
                            </a:schemeClr>
                          </a:solidFill>
                          <a:latin typeface="Helvetica Neue Light"/>
                          <a:cs typeface="Helvetica Neue Light"/>
                        </a:rPr>
                        <a:t> </a:t>
                      </a:r>
                      <a:r>
                        <a:rPr lang="en-CA" sz="1600" dirty="0" smtClean="0">
                          <a:solidFill>
                            <a:schemeClr val="tx1">
                              <a:lumMod val="75000"/>
                              <a:lumOff val="25000"/>
                            </a:schemeClr>
                          </a:solidFill>
                          <a:latin typeface="Helvetica Neue Light"/>
                          <a:cs typeface="Helvetica Neue Light"/>
                        </a:rPr>
                        <a:t>related link requests into one request.  </a:t>
                      </a:r>
                      <a:endParaRPr lang="en-US" sz="1600" dirty="0">
                        <a:solidFill>
                          <a:schemeClr val="tx1">
                            <a:lumMod val="75000"/>
                            <a:lumOff val="25000"/>
                          </a:schemeClr>
                        </a:solidFill>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l"/>
                      <a:r>
                        <a:rPr lang="en-US" sz="1600" b="1" dirty="0" smtClean="0">
                          <a:latin typeface="Helvetica Neue Light"/>
                          <a:cs typeface="Helvetica Neue Light"/>
                        </a:rPr>
                        <a:t>Selectors </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600" dirty="0" smtClean="0">
                          <a:solidFill>
                            <a:schemeClr val="tx1">
                              <a:lumMod val="75000"/>
                              <a:lumOff val="25000"/>
                            </a:schemeClr>
                          </a:solidFill>
                          <a:latin typeface="Helvetica Neue Light"/>
                          <a:cs typeface="Helvetica Neue Light"/>
                        </a:rPr>
                        <a:t>Allow for interaction by describing choices </a:t>
                      </a:r>
                      <a:endParaRPr lang="en-US" sz="1600" dirty="0">
                        <a:solidFill>
                          <a:schemeClr val="tx1">
                            <a:lumMod val="75000"/>
                            <a:lumOff val="25000"/>
                          </a:schemeClr>
                        </a:solidFill>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l"/>
                      <a:r>
                        <a:rPr lang="en-US" sz="1600" b="1" dirty="0" smtClean="0">
                          <a:latin typeface="Helvetica Neue Light"/>
                          <a:cs typeface="Helvetica Neue Light"/>
                        </a:rPr>
                        <a:t>NeedInfo </a:t>
                      </a:r>
                      <a:endParaRPr lang="en-US" sz="1600" b="1" dirty="0">
                        <a:latin typeface="Helvetica Neue Light"/>
                        <a:cs typeface="Helvetica Neue Light"/>
                      </a:endParaRP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75000"/>
                              <a:lumOff val="25000"/>
                            </a:schemeClr>
                          </a:solidFill>
                          <a:latin typeface="Helvetica Neue Light"/>
                          <a:cs typeface="Helvetica Neue Light"/>
                        </a:rPr>
                        <a:t>Indicates data required for workflow when it is missing</a:t>
                      </a:r>
                    </a:p>
                  </a:txBody>
                  <a:tcPr marL="121888" marR="12188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custDataLst>
              <p:tags r:id="rId1"/>
            </p:custDataLst>
          </p:nvPr>
        </p:nvSpPr>
        <p:spPr bwMode="auto">
          <a:xfrm>
            <a:off x="397830" y="228601"/>
            <a:ext cx="11393166" cy="352425"/>
          </a:xfrm>
          <a:prstGeom prst="rect">
            <a:avLst/>
          </a:prstGeom>
          <a:noFill/>
          <a:ln w="9525">
            <a:noFill/>
            <a:miter lim="800000"/>
            <a:headEnd/>
            <a:tailEnd/>
          </a:ln>
        </p:spPr>
        <p:txBody>
          <a:bodyPr lIns="121899" tIns="60949" rIns="121899" bIns="60949" anchor="b"/>
          <a:lstStyle/>
          <a:p>
            <a:r>
              <a:rPr lang="en-US" sz="2400" dirty="0">
                <a:solidFill>
                  <a:schemeClr val="bg1"/>
                </a:solidFill>
              </a:rPr>
              <a:t>AEM Commerce – Elastic Path - </a:t>
            </a:r>
            <a:r>
              <a:rPr lang="en-CA" sz="2400" dirty="0" smtClean="0">
                <a:solidFill>
                  <a:schemeClr val="bg1"/>
                </a:solidFill>
                <a:latin typeface="Helvetica Neue Light"/>
                <a:cs typeface="Helvetica Neue Light"/>
              </a:rPr>
              <a:t>Cortex API </a:t>
            </a:r>
            <a:endParaRPr lang="en-CA" sz="2400" dirty="0">
              <a:solidFill>
                <a:schemeClr val="bg1"/>
              </a:solidFill>
              <a:latin typeface="Helvetica Neue Light"/>
              <a:cs typeface="Helvetica Neue Light"/>
            </a:endParaRPr>
          </a:p>
        </p:txBody>
      </p:sp>
      <p:sp>
        <p:nvSpPr>
          <p:cNvPr id="7" name="Content Placeholder 2"/>
          <p:cNvSpPr txBox="1">
            <a:spLocks/>
          </p:cNvSpPr>
          <p:nvPr/>
        </p:nvSpPr>
        <p:spPr>
          <a:xfrm>
            <a:off x="809560" y="939714"/>
            <a:ext cx="10531811" cy="889029"/>
          </a:xfrm>
          <a:prstGeom prst="rect">
            <a:avLst/>
          </a:prstGeom>
        </p:spPr>
        <p:txBody>
          <a:bodyPr lIns="121899" tIns="60949" rIns="121899" bIns="60949">
            <a:normAutofit fontScale="92500" lnSpcReduction="10000"/>
          </a:bodyPr>
          <a:lstStyle>
            <a:lvl1pPr marL="342900" indent="-342900" algn="l" defTabSz="457200" rtl="0" eaLnBrk="1" fontAlgn="base" hangingPunct="1">
              <a:spcBef>
                <a:spcPct val="20000"/>
              </a:spcBef>
              <a:spcAft>
                <a:spcPts val="1200"/>
              </a:spcAft>
              <a:defRPr sz="2600" kern="1200">
                <a:solidFill>
                  <a:srgbClr val="008AC5"/>
                </a:solidFill>
                <a:latin typeface="Helvetica Neue Light"/>
                <a:ea typeface="ＭＳ Ｐゴシック" charset="0"/>
                <a:cs typeface="Helvetica Neue Light"/>
              </a:defRPr>
            </a:lvl1pPr>
            <a:lvl2pPr marL="742950" indent="-285750" algn="l" defTabSz="457200" rtl="0" eaLnBrk="1" fontAlgn="base" hangingPunct="1">
              <a:lnSpc>
                <a:spcPct val="110000"/>
              </a:lnSpc>
              <a:spcBef>
                <a:spcPct val="20000"/>
              </a:spcBef>
              <a:spcAft>
                <a:spcPct val="0"/>
              </a:spcAft>
              <a:buSzPct val="90000"/>
              <a:buFont typeface="Arial" charset="0"/>
              <a:buChar char="•"/>
              <a:defRPr sz="2400" kern="1200">
                <a:solidFill>
                  <a:schemeClr val="tx1"/>
                </a:solidFill>
                <a:latin typeface="Helvetica Neue Light"/>
                <a:ea typeface="ＭＳ Ｐゴシック" charset="0"/>
                <a:cs typeface="Helvetica Neue Light"/>
              </a:defRPr>
            </a:lvl2pPr>
            <a:lvl3pPr marL="1143000" indent="-228600" algn="l" defTabSz="457200" rtl="0" eaLnBrk="1" fontAlgn="base" hangingPunct="1">
              <a:lnSpc>
                <a:spcPct val="110000"/>
              </a:lnSpc>
              <a:spcBef>
                <a:spcPct val="20000"/>
              </a:spcBef>
              <a:spcAft>
                <a:spcPct val="0"/>
              </a:spcAft>
              <a:buSzPct val="75000"/>
              <a:buFont typeface="Courier New" charset="0"/>
              <a:buChar char="o"/>
              <a:defRPr sz="2000" kern="1200">
                <a:solidFill>
                  <a:srgbClr val="595959"/>
                </a:solidFill>
                <a:latin typeface="Helvetica Neue Light"/>
                <a:ea typeface="ＭＳ Ｐゴシック" charset="0"/>
                <a:cs typeface="Helvetica Neue Light"/>
              </a:defRPr>
            </a:lvl3pPr>
            <a:lvl4pPr marL="1600200" indent="-228600" algn="l" defTabSz="457200" rtl="0" eaLnBrk="1" fontAlgn="base" hangingPunct="1">
              <a:lnSpc>
                <a:spcPct val="110000"/>
              </a:lnSpc>
              <a:spcBef>
                <a:spcPct val="20000"/>
              </a:spcBef>
              <a:spcAft>
                <a:spcPct val="0"/>
              </a:spcAft>
              <a:buSzPct val="80000"/>
              <a:buFont typeface="Arial" charset="0"/>
              <a:buChar char="–"/>
              <a:defRPr kern="1200">
                <a:solidFill>
                  <a:srgbClr val="595959"/>
                </a:solidFill>
                <a:latin typeface="Helvetica Neue Light"/>
                <a:ea typeface="ＭＳ Ｐゴシック" charset="0"/>
                <a:cs typeface="Helvetica Neue Light"/>
              </a:defRPr>
            </a:lvl4pPr>
            <a:lvl5pPr marL="2057400" indent="-228600" algn="l" defTabSz="457200" rtl="0" eaLnBrk="1" fontAlgn="base" hangingPunct="1">
              <a:lnSpc>
                <a:spcPct val="110000"/>
              </a:lnSpc>
              <a:spcBef>
                <a:spcPct val="20000"/>
              </a:spcBef>
              <a:spcAft>
                <a:spcPct val="0"/>
              </a:spcAft>
              <a:buFont typeface="Arial" charset="0"/>
              <a:buChar char="»"/>
              <a:defRPr sz="1600" kern="1200">
                <a:solidFill>
                  <a:srgbClr val="595959"/>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800"/>
              </a:spcBef>
              <a:spcAft>
                <a:spcPts val="0"/>
              </a:spcAft>
            </a:pPr>
            <a:r>
              <a:rPr lang="en-US" sz="2400" b="1" dirty="0">
                <a:solidFill>
                  <a:srgbClr val="7F7F7F"/>
                </a:solidFill>
              </a:rPr>
              <a:t>Level 3 REST API (HATEOAS)  </a:t>
            </a:r>
            <a:r>
              <a:rPr lang="en-US" sz="2400" dirty="0">
                <a:solidFill>
                  <a:srgbClr val="7F7F7F"/>
                </a:solidFill>
              </a:rPr>
              <a:t>- API responses include links and information needed by client applications to perform key scenarios and transactions.</a:t>
            </a:r>
          </a:p>
        </p:txBody>
      </p:sp>
      <p:pic>
        <p:nvPicPr>
          <p:cNvPr id="5" name="Picture 4"/>
          <p:cNvPicPr>
            <a:picLocks noChangeAspect="1"/>
          </p:cNvPicPr>
          <p:nvPr/>
        </p:nvPicPr>
        <p:blipFill>
          <a:blip r:embed="rId4"/>
          <a:stretch>
            <a:fillRect/>
          </a:stretch>
        </p:blipFill>
        <p:spPr>
          <a:xfrm>
            <a:off x="7344145" y="0"/>
            <a:ext cx="4844680" cy="811655"/>
          </a:xfrm>
          <a:prstGeom prst="rect">
            <a:avLst/>
          </a:prstGeom>
        </p:spPr>
      </p:pic>
      <p:pic>
        <p:nvPicPr>
          <p:cNvPr id="8" name="Picture 7"/>
          <p:cNvPicPr>
            <a:picLocks noChangeAspect="1"/>
          </p:cNvPicPr>
          <p:nvPr/>
        </p:nvPicPr>
        <p:blipFill>
          <a:blip r:embed="rId5"/>
          <a:stretch>
            <a:fillRect/>
          </a:stretch>
        </p:blipFill>
        <p:spPr>
          <a:xfrm>
            <a:off x="-51161" y="5205440"/>
            <a:ext cx="1436301" cy="1400394"/>
          </a:xfrm>
          <a:prstGeom prst="rect">
            <a:avLst/>
          </a:prstGeom>
        </p:spPr>
      </p:pic>
    </p:spTree>
    <p:extLst>
      <p:ext uri="{BB962C8B-B14F-4D97-AF65-F5344CB8AC3E}">
        <p14:creationId xmlns:p14="http://schemas.microsoft.com/office/powerpoint/2010/main" val="272044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11428701"/>
              </p:ext>
            </p:extLst>
          </p:nvPr>
        </p:nvGraphicFramePr>
        <p:xfrm>
          <a:off x="944485" y="2028675"/>
          <a:ext cx="4824853" cy="3988399"/>
        </p:xfrm>
        <a:graphic>
          <a:graphicData uri="http://schemas.openxmlformats.org/drawingml/2006/table">
            <a:tbl>
              <a:tblPr firstRow="1">
                <a:tableStyleId>{5C22544A-7EE6-4342-B048-85BDC9FD1C3A}</a:tableStyleId>
              </a:tblPr>
              <a:tblGrid>
                <a:gridCol w="1884782"/>
                <a:gridCol w="2940071"/>
              </a:tblGrid>
              <a:tr h="330799">
                <a:tc>
                  <a:txBody>
                    <a:bodyPr/>
                    <a:lstStyle/>
                    <a:p>
                      <a:r>
                        <a:rPr lang="en-US" sz="1200" b="0" i="0" dirty="0" smtClean="0">
                          <a:latin typeface="Helvetica Neue"/>
                          <a:cs typeface="Helvetica Neue"/>
                        </a:rPr>
                        <a:t>Resource</a:t>
                      </a:r>
                      <a:endParaRPr lang="en-US" sz="1200" b="0" i="0" dirty="0">
                        <a:latin typeface="Helvetica Neue"/>
                        <a:cs typeface="Helvetica Neue"/>
                      </a:endParaRPr>
                    </a:p>
                  </a:txBody>
                  <a:tcPr marL="121888" marR="1218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smtClean="0">
                          <a:latin typeface="Helvetica Neue"/>
                          <a:cs typeface="Helvetica Neue"/>
                        </a:rPr>
                        <a:t>Description</a:t>
                      </a:r>
                      <a:endParaRPr lang="en-US" sz="1200" b="0" i="0" dirty="0">
                        <a:latin typeface="Helvetica Neue"/>
                        <a:cs typeface="Helvetica Neue"/>
                      </a:endParaRPr>
                    </a:p>
                  </a:txBody>
                  <a:tcPr marL="121888" marR="1218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/profiles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Shopper’s profile</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/authentication</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Login/Logout</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Saleable goods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/itemdefinitions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Deep definition of 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/itemselections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Item Configurations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/prices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Prices of 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/availabilities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Inventory of 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/media</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Rich media of 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/searches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Product Searches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/navigation</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Product Navigation</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/slots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Personalized Content</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/recommendations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Recommended items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2410232"/>
              </p:ext>
            </p:extLst>
          </p:nvPr>
        </p:nvGraphicFramePr>
        <p:xfrm>
          <a:off x="6126657" y="2028676"/>
          <a:ext cx="5214714" cy="3962400"/>
        </p:xfrm>
        <a:graphic>
          <a:graphicData uri="http://schemas.openxmlformats.org/drawingml/2006/table">
            <a:tbl>
              <a:tblPr firstRow="1">
                <a:tableStyleId>{5C22544A-7EE6-4342-B048-85BDC9FD1C3A}</a:tableStyleId>
              </a:tblPr>
              <a:tblGrid>
                <a:gridCol w="2067055"/>
                <a:gridCol w="3147659"/>
              </a:tblGrid>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Helvetica Neue"/>
                          <a:cs typeface="Helvetica Neue"/>
                        </a:rPr>
                        <a:t>Resource</a:t>
                      </a:r>
                    </a:p>
                  </a:txBody>
                  <a:tcPr marL="121888" marR="1218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smtClean="0">
                          <a:latin typeface="Helvetica Neue"/>
                          <a:cs typeface="Helvetica Neue"/>
                        </a:rPr>
                        <a:t>Description</a:t>
                      </a:r>
                      <a:endParaRPr lang="en-US" sz="1200" b="0" i="0" dirty="0">
                        <a:latin typeface="Helvetica Neue"/>
                        <a:cs typeface="Helvetica Neue"/>
                      </a:endParaRPr>
                    </a:p>
                  </a:txBody>
                  <a:tcPr marL="121888" marR="1218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/carts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Shopper’s basket of items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/coupons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Promotional coupon codes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/discounts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Promotional discount amounts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/promotions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Shopper incentives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/orders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Shopper’s orders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/shipments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Shipments for a given purchase</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/deliverymethods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Shipping options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/paymentmethods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Payment Methods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/taxes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Tax calculations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/totals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Cart calculations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/purchases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a:effectLst/>
                          <a:latin typeface="Helvetica Neue Light"/>
                          <a:ea typeface="Calibri"/>
                          <a:cs typeface="Helvetica Neue Light"/>
                        </a:rPr>
                        <a:t>Shopper’s purchases</a:t>
                      </a: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/geographies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1200" dirty="0" smtClean="0">
                          <a:effectLst/>
                          <a:latin typeface="Helvetica Neue Light"/>
                          <a:ea typeface="Calibri"/>
                          <a:cs typeface="Helvetica Neue Light"/>
                        </a:rPr>
                        <a:t>Valid</a:t>
                      </a:r>
                      <a:r>
                        <a:rPr lang="en-US" sz="1200" baseline="0" dirty="0" smtClean="0">
                          <a:effectLst/>
                          <a:latin typeface="Helvetica Neue Light"/>
                          <a:ea typeface="Calibri"/>
                          <a:cs typeface="Helvetica Neue Light"/>
                        </a:rPr>
                        <a:t> c</a:t>
                      </a:r>
                      <a:r>
                        <a:rPr lang="en-US" sz="1200" dirty="0" smtClean="0">
                          <a:effectLst/>
                          <a:latin typeface="Helvetica Neue Light"/>
                          <a:ea typeface="Calibri"/>
                          <a:cs typeface="Helvetica Neue Light"/>
                        </a:rPr>
                        <a:t>ountries and regions</a:t>
                      </a:r>
                      <a:endParaRPr lang="en-US" sz="1200" dirty="0">
                        <a:effectLst/>
                        <a:latin typeface="Helvetica Neue Light"/>
                        <a:ea typeface="Calibri"/>
                        <a:cs typeface="Helvetica Neue Light"/>
                      </a:endParaRPr>
                    </a:p>
                  </a:txBody>
                  <a:tcPr marL="91416" marR="91416"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itle 1"/>
          <p:cNvSpPr txBox="1">
            <a:spLocks/>
          </p:cNvSpPr>
          <p:nvPr>
            <p:custDataLst>
              <p:tags r:id="rId1"/>
            </p:custDataLst>
          </p:nvPr>
        </p:nvSpPr>
        <p:spPr bwMode="auto">
          <a:xfrm>
            <a:off x="397830" y="228601"/>
            <a:ext cx="11393166" cy="352425"/>
          </a:xfrm>
          <a:prstGeom prst="rect">
            <a:avLst/>
          </a:prstGeom>
          <a:noFill/>
          <a:ln w="9525">
            <a:noFill/>
            <a:miter lim="800000"/>
            <a:headEnd/>
            <a:tailEnd/>
          </a:ln>
        </p:spPr>
        <p:txBody>
          <a:bodyPr lIns="121899" tIns="60949" rIns="121899" bIns="60949" anchor="b"/>
          <a:lstStyle/>
          <a:p>
            <a:r>
              <a:rPr lang="en-US" dirty="0">
                <a:solidFill>
                  <a:schemeClr val="bg1"/>
                </a:solidFill>
              </a:rPr>
              <a:t>AEM Commerce – Elastic Path - </a:t>
            </a:r>
            <a:r>
              <a:rPr lang="en-CA" dirty="0">
                <a:solidFill>
                  <a:schemeClr val="bg1"/>
                </a:solidFill>
                <a:latin typeface="Helvetica Neue Light"/>
                <a:cs typeface="Helvetica Neue Light"/>
              </a:rPr>
              <a:t>Cortex API </a:t>
            </a:r>
            <a:r>
              <a:rPr lang="en-CA" dirty="0" smtClean="0">
                <a:solidFill>
                  <a:schemeClr val="bg1"/>
                </a:solidFill>
                <a:latin typeface="Helvetica Neue Light"/>
                <a:cs typeface="Helvetica Neue Light"/>
              </a:rPr>
              <a:t>– Selected Resources</a:t>
            </a:r>
            <a:endParaRPr lang="en-CA" dirty="0">
              <a:solidFill>
                <a:schemeClr val="bg1"/>
              </a:solidFill>
              <a:latin typeface="Helvetica Neue Light"/>
              <a:cs typeface="Helvetica Neue Light"/>
            </a:endParaRPr>
          </a:p>
        </p:txBody>
      </p:sp>
      <p:sp>
        <p:nvSpPr>
          <p:cNvPr id="11" name="Content Placeholder 2"/>
          <p:cNvSpPr txBox="1">
            <a:spLocks/>
          </p:cNvSpPr>
          <p:nvPr/>
        </p:nvSpPr>
        <p:spPr>
          <a:xfrm>
            <a:off x="809560" y="939714"/>
            <a:ext cx="10531811" cy="889029"/>
          </a:xfrm>
          <a:prstGeom prst="rect">
            <a:avLst/>
          </a:prstGeom>
        </p:spPr>
        <p:txBody>
          <a:bodyPr lIns="121899" tIns="60949" rIns="121899" bIns="60949">
            <a:normAutofit fontScale="92500" lnSpcReduction="10000"/>
          </a:bodyPr>
          <a:lstStyle>
            <a:lvl1pPr marL="342900" indent="-342900" algn="l" defTabSz="457200" rtl="0" eaLnBrk="1" fontAlgn="base" hangingPunct="1">
              <a:spcBef>
                <a:spcPct val="20000"/>
              </a:spcBef>
              <a:spcAft>
                <a:spcPts val="1200"/>
              </a:spcAft>
              <a:defRPr sz="2600" kern="1200">
                <a:solidFill>
                  <a:srgbClr val="008AC5"/>
                </a:solidFill>
                <a:latin typeface="Helvetica Neue Light"/>
                <a:ea typeface="ＭＳ Ｐゴシック" charset="0"/>
                <a:cs typeface="Helvetica Neue Light"/>
              </a:defRPr>
            </a:lvl1pPr>
            <a:lvl2pPr marL="742950" indent="-285750" algn="l" defTabSz="457200" rtl="0" eaLnBrk="1" fontAlgn="base" hangingPunct="1">
              <a:lnSpc>
                <a:spcPct val="110000"/>
              </a:lnSpc>
              <a:spcBef>
                <a:spcPct val="20000"/>
              </a:spcBef>
              <a:spcAft>
                <a:spcPct val="0"/>
              </a:spcAft>
              <a:buSzPct val="90000"/>
              <a:buFont typeface="Arial" charset="0"/>
              <a:buChar char="•"/>
              <a:defRPr sz="2400" kern="1200">
                <a:solidFill>
                  <a:schemeClr val="tx1"/>
                </a:solidFill>
                <a:latin typeface="Helvetica Neue Light"/>
                <a:ea typeface="ＭＳ Ｐゴシック" charset="0"/>
                <a:cs typeface="Helvetica Neue Light"/>
              </a:defRPr>
            </a:lvl2pPr>
            <a:lvl3pPr marL="1143000" indent="-228600" algn="l" defTabSz="457200" rtl="0" eaLnBrk="1" fontAlgn="base" hangingPunct="1">
              <a:lnSpc>
                <a:spcPct val="110000"/>
              </a:lnSpc>
              <a:spcBef>
                <a:spcPct val="20000"/>
              </a:spcBef>
              <a:spcAft>
                <a:spcPct val="0"/>
              </a:spcAft>
              <a:buSzPct val="75000"/>
              <a:buFont typeface="Courier New" charset="0"/>
              <a:buChar char="o"/>
              <a:defRPr sz="2000" kern="1200">
                <a:solidFill>
                  <a:srgbClr val="595959"/>
                </a:solidFill>
                <a:latin typeface="Helvetica Neue Light"/>
                <a:ea typeface="ＭＳ Ｐゴシック" charset="0"/>
                <a:cs typeface="Helvetica Neue Light"/>
              </a:defRPr>
            </a:lvl3pPr>
            <a:lvl4pPr marL="1600200" indent="-228600" algn="l" defTabSz="457200" rtl="0" eaLnBrk="1" fontAlgn="base" hangingPunct="1">
              <a:lnSpc>
                <a:spcPct val="110000"/>
              </a:lnSpc>
              <a:spcBef>
                <a:spcPct val="20000"/>
              </a:spcBef>
              <a:spcAft>
                <a:spcPct val="0"/>
              </a:spcAft>
              <a:buSzPct val="80000"/>
              <a:buFont typeface="Arial" charset="0"/>
              <a:buChar char="–"/>
              <a:defRPr kern="1200">
                <a:solidFill>
                  <a:srgbClr val="595959"/>
                </a:solidFill>
                <a:latin typeface="Helvetica Neue Light"/>
                <a:ea typeface="ＭＳ Ｐゴシック" charset="0"/>
                <a:cs typeface="Helvetica Neue Light"/>
              </a:defRPr>
            </a:lvl4pPr>
            <a:lvl5pPr marL="2057400" indent="-228600" algn="l" defTabSz="457200" rtl="0" eaLnBrk="1" fontAlgn="base" hangingPunct="1">
              <a:lnSpc>
                <a:spcPct val="110000"/>
              </a:lnSpc>
              <a:spcBef>
                <a:spcPct val="20000"/>
              </a:spcBef>
              <a:spcAft>
                <a:spcPct val="0"/>
              </a:spcAft>
              <a:buFont typeface="Arial" charset="0"/>
              <a:buChar char="»"/>
              <a:defRPr sz="1600" kern="1200">
                <a:solidFill>
                  <a:srgbClr val="595959"/>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800"/>
              </a:spcBef>
            </a:pPr>
            <a:r>
              <a:rPr lang="en-US" sz="2400" b="1" dirty="0">
                <a:solidFill>
                  <a:schemeClr val="bg1">
                    <a:lumMod val="50000"/>
                  </a:schemeClr>
                </a:solidFill>
              </a:rPr>
              <a:t>Discoverable hypermedia</a:t>
            </a:r>
            <a:r>
              <a:rPr lang="en-US" sz="2400" dirty="0">
                <a:solidFill>
                  <a:schemeClr val="bg1">
                    <a:lumMod val="50000"/>
                  </a:schemeClr>
                </a:solidFill>
              </a:rPr>
              <a:t> </a:t>
            </a:r>
            <a:r>
              <a:rPr lang="en-US" sz="2400" b="1" dirty="0">
                <a:solidFill>
                  <a:schemeClr val="bg1">
                    <a:lumMod val="50000"/>
                  </a:schemeClr>
                </a:solidFill>
              </a:rPr>
              <a:t>API</a:t>
            </a:r>
            <a:r>
              <a:rPr lang="en-US" sz="2400" dirty="0">
                <a:solidFill>
                  <a:schemeClr val="bg1">
                    <a:lumMod val="50000"/>
                  </a:schemeClr>
                </a:solidFill>
              </a:rPr>
              <a:t> - Concepts and data are “accessible,” easily related to common personal experiences of shopping online</a:t>
            </a:r>
          </a:p>
        </p:txBody>
      </p:sp>
      <p:pic>
        <p:nvPicPr>
          <p:cNvPr id="6" name="Picture 5"/>
          <p:cNvPicPr>
            <a:picLocks noChangeAspect="1"/>
          </p:cNvPicPr>
          <p:nvPr/>
        </p:nvPicPr>
        <p:blipFill>
          <a:blip r:embed="rId4"/>
          <a:stretch>
            <a:fillRect/>
          </a:stretch>
        </p:blipFill>
        <p:spPr>
          <a:xfrm>
            <a:off x="7344145" y="0"/>
            <a:ext cx="4844680" cy="811655"/>
          </a:xfrm>
          <a:prstGeom prst="rect">
            <a:avLst/>
          </a:prstGeom>
        </p:spPr>
      </p:pic>
    </p:spTree>
    <p:extLst>
      <p:ext uri="{BB962C8B-B14F-4D97-AF65-F5344CB8AC3E}">
        <p14:creationId xmlns:p14="http://schemas.microsoft.com/office/powerpoint/2010/main" val="702467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 </a:t>
            </a:r>
            <a:r>
              <a:rPr lang="en-US" dirty="0" smtClean="0"/>
              <a:t>Elastic Path Commerce – Key Classes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55</a:t>
            </a:fld>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2544775990"/>
              </p:ext>
            </p:extLst>
          </p:nvPr>
        </p:nvGraphicFramePr>
        <p:xfrm>
          <a:off x="304800" y="886551"/>
          <a:ext cx="11579226" cy="4973320"/>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sz="1800" b="0" u="none" strike="noStrike" dirty="0" smtClean="0"/>
                        <a:t>Class</a:t>
                      </a:r>
                      <a:endParaRPr lang="en-US" sz="1800" b="0" u="none" strike="noStrike" dirty="0"/>
                    </a:p>
                  </a:txBody>
                  <a:tcPr/>
                </a:tc>
                <a:tc>
                  <a:txBody>
                    <a:bodyPr/>
                    <a:lstStyle/>
                    <a:p>
                      <a:r>
                        <a:rPr lang="en-US" sz="1800" dirty="0" smtClean="0"/>
                        <a:t>Purpose</a:t>
                      </a:r>
                      <a:endParaRPr lang="en-US" sz="1800" dirty="0"/>
                    </a:p>
                  </a:txBody>
                  <a:tcPr/>
                </a:tc>
              </a:tr>
              <a:tr h="370840">
                <a:tc>
                  <a:txBody>
                    <a:bodyPr/>
                    <a:lstStyle/>
                    <a:p>
                      <a:endParaRPr lang="en-US" sz="1600" b="0" u="none" strike="noStrike" dirty="0" smtClean="0"/>
                    </a:p>
                    <a:p>
                      <a:r>
                        <a:rPr lang="en-US" sz="1600" b="0" u="none" strike="noStrike" dirty="0" smtClean="0"/>
                        <a:t> </a:t>
                      </a:r>
                      <a:r>
                        <a:rPr lang="en-US" sz="1600" b="0" u="none" strike="noStrike" dirty="0" err="1" smtClean="0"/>
                        <a:t>CortexContext</a:t>
                      </a:r>
                      <a:endParaRPr lang="en-US" sz="1600" b="0" u="none" strike="noStrike"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600" dirty="0" smtClean="0"/>
                        <a:t>Encapsulates Cortex's authentication context. To use Cortex resources, you must have a context. </a:t>
                      </a:r>
                    </a:p>
                    <a:p>
                      <a:pPr marL="0" marR="0" indent="0" algn="l" defTabSz="1088291"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1088291" rtl="0" eaLnBrk="1" fontAlgn="auto" latinLnBrk="0" hangingPunct="1">
                        <a:lnSpc>
                          <a:spcPct val="100000"/>
                        </a:lnSpc>
                        <a:spcBef>
                          <a:spcPts val="0"/>
                        </a:spcBef>
                        <a:spcAft>
                          <a:spcPts val="0"/>
                        </a:spcAft>
                        <a:buClrTx/>
                        <a:buSzTx/>
                        <a:buFontTx/>
                        <a:buNone/>
                        <a:tabLst/>
                        <a:defRPr/>
                      </a:pPr>
                      <a:r>
                        <a:rPr lang="en-US" sz="1600" dirty="0" smtClean="0"/>
                        <a:t>Cortex allows both anonymous and registered shoppers !</a:t>
                      </a:r>
                    </a:p>
                    <a:p>
                      <a:pPr marL="0" marR="0" indent="0" algn="l" defTabSz="1088291" rtl="0" eaLnBrk="1" fontAlgn="auto" latinLnBrk="0" hangingPunct="1">
                        <a:lnSpc>
                          <a:spcPct val="100000"/>
                        </a:lnSpc>
                        <a:spcBef>
                          <a:spcPts val="0"/>
                        </a:spcBef>
                        <a:spcAft>
                          <a:spcPts val="0"/>
                        </a:spcAft>
                        <a:buClrTx/>
                        <a:buSzTx/>
                        <a:buFontTx/>
                        <a:buNone/>
                        <a:tabLst/>
                        <a:defRPr/>
                      </a:pPr>
                      <a:endParaRPr lang="en-US" sz="1600" dirty="0"/>
                    </a:p>
                  </a:txBody>
                  <a:tcPr/>
                </a:tc>
              </a:tr>
              <a:tr h="370840">
                <a:tc>
                  <a:txBody>
                    <a:bodyPr/>
                    <a:lstStyle/>
                    <a:p>
                      <a:endParaRPr lang="en-US" sz="1600" b="0" u="none" strike="noStrike" dirty="0" smtClean="0"/>
                    </a:p>
                    <a:p>
                      <a:r>
                        <a:rPr lang="en-US" sz="1600" b="0" u="none" strike="noStrike" dirty="0" err="1" smtClean="0"/>
                        <a:t>AemCortexContextManager</a:t>
                      </a:r>
                      <a:r>
                        <a:rPr lang="en-US" sz="1600" b="0" u="none" strike="noStrike" dirty="0" smtClean="0"/>
                        <a:t> </a:t>
                      </a:r>
                      <a:endParaRPr lang="en-US" sz="1600" b="0" u="none" strike="noStrike"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1600" dirty="0" smtClean="0"/>
                        <a:t>Manages the persistence and retrieval of contexts (using Cookies in AEM). </a:t>
                      </a:r>
                    </a:p>
                    <a:p>
                      <a:pPr marL="0" marR="0" indent="0" algn="l" defTabSz="1088291" rtl="0" eaLnBrk="1" fontAlgn="auto" latinLnBrk="0" hangingPunct="1">
                        <a:lnSpc>
                          <a:spcPct val="100000"/>
                        </a:lnSpc>
                        <a:spcBef>
                          <a:spcPts val="0"/>
                        </a:spcBef>
                        <a:spcAft>
                          <a:spcPts val="0"/>
                        </a:spcAft>
                        <a:buClrTx/>
                        <a:buSzTx/>
                        <a:buFontTx/>
                        <a:buNone/>
                        <a:tabLst/>
                        <a:defRPr/>
                      </a:pPr>
                      <a:endParaRPr lang="en-US" sz="1600" dirty="0"/>
                    </a:p>
                  </a:txBody>
                  <a:tcPr/>
                </a:tc>
              </a:tr>
              <a:tr h="370840">
                <a:tc>
                  <a:txBody>
                    <a:bodyPr/>
                    <a:lstStyle/>
                    <a:p>
                      <a:endParaRPr lang="en-US" sz="1600" b="0" u="none" strike="noStrike" dirty="0" smtClean="0">
                        <a:hlinkClick r:id="rId2"/>
                      </a:endParaRPr>
                    </a:p>
                    <a:p>
                      <a:r>
                        <a:rPr lang="en-US" sz="1600" b="0" u="none" strike="noStrike" dirty="0" err="1" smtClean="0"/>
                        <a:t>CortexClientFactory</a:t>
                      </a:r>
                      <a:r>
                        <a:rPr lang="en-US" sz="1600" b="0" u="none" strike="noStrike" dirty="0" smtClean="0"/>
                        <a:t> </a:t>
                      </a:r>
                      <a:endParaRPr lang="en-US" sz="1600" b="0" u="none" strike="noStrike" dirty="0"/>
                    </a:p>
                  </a:txBody>
                  <a:tcPr/>
                </a:tc>
                <a:tc>
                  <a:txBody>
                    <a:bodyPr/>
                    <a:lstStyle/>
                    <a:p>
                      <a:r>
                        <a:rPr lang="en-US" sz="1600" dirty="0" smtClean="0"/>
                        <a:t>Provides access to Cortex Java SDK and the </a:t>
                      </a:r>
                      <a:r>
                        <a:rPr lang="en-US" sz="1600" dirty="0" err="1" smtClean="0"/>
                        <a:t>CortexClient</a:t>
                      </a:r>
                      <a:r>
                        <a:rPr lang="en-US" sz="1600" dirty="0" smtClean="0"/>
                        <a:t> facade for user-scoped Cortex calls. Most interaction with Cortex will be through a </a:t>
                      </a:r>
                      <a:r>
                        <a:rPr lang="en-US" sz="1600" dirty="0" err="1" smtClean="0"/>
                        <a:t>CortexClient</a:t>
                      </a:r>
                      <a:r>
                        <a:rPr lang="en-US" sz="1600" dirty="0" smtClean="0"/>
                        <a:t> instance.</a:t>
                      </a:r>
                    </a:p>
                    <a:p>
                      <a:endParaRPr lang="en-US" sz="1600" dirty="0"/>
                    </a:p>
                  </a:txBody>
                  <a:tcPr/>
                </a:tc>
              </a:tr>
              <a:tr h="370840">
                <a:tc>
                  <a:txBody>
                    <a:bodyPr/>
                    <a:lstStyle/>
                    <a:p>
                      <a:endParaRPr lang="en-US" sz="1600" b="0" u="none" strike="noStrike" dirty="0" smtClean="0"/>
                    </a:p>
                    <a:p>
                      <a:r>
                        <a:rPr lang="en-US" sz="1600" b="0" u="none" strike="noStrike" dirty="0" smtClean="0"/>
                        <a:t>JAX-RS Client</a:t>
                      </a:r>
                      <a:endParaRPr lang="en-US" sz="1600" b="0" u="none" strike="noStrike" dirty="0"/>
                    </a:p>
                  </a:txBody>
                  <a:tcPr/>
                </a:tc>
                <a:tc>
                  <a:txBody>
                    <a:bodyPr/>
                    <a:lstStyle/>
                    <a:p>
                      <a:r>
                        <a:rPr lang="en-US" sz="1600" dirty="0" smtClean="0"/>
                        <a:t>Provides direct connections to other HTTP services and/or Cortex for cases that do not require a user-scoped connection.</a:t>
                      </a:r>
                    </a:p>
                    <a:p>
                      <a:endParaRPr lang="en-US" sz="1600" dirty="0"/>
                    </a:p>
                  </a:txBody>
                  <a:tcPr/>
                </a:tc>
              </a:tr>
              <a:tr h="370840">
                <a:tc>
                  <a:txBody>
                    <a:bodyPr/>
                    <a:lstStyle/>
                    <a:p>
                      <a:r>
                        <a:rPr lang="en-US" sz="1600" b="0" u="none" strike="noStrike" dirty="0" err="1" smtClean="0"/>
                        <a:t>CortexSdkServiceFactory</a:t>
                      </a:r>
                      <a:r>
                        <a:rPr lang="en-US" sz="1600" b="0" u="none" strike="noStrike" dirty="0" smtClean="0"/>
                        <a:t> </a:t>
                      </a:r>
                      <a:endParaRPr lang="en-US" sz="1600" b="0" u="none" strike="noStrike" dirty="0"/>
                    </a:p>
                  </a:txBody>
                  <a:tcPr/>
                </a:tc>
                <a:tc>
                  <a:txBody>
                    <a:bodyPr/>
                    <a:lstStyle/>
                    <a:p>
                      <a:r>
                        <a:rPr lang="en-US" sz="1600" dirty="0" smtClean="0"/>
                        <a:t>Provides access to services that manage Cortex</a:t>
                      </a:r>
                    </a:p>
                    <a:p>
                      <a:endParaRPr lang="en-US" sz="1600" dirty="0"/>
                    </a:p>
                  </a:txBody>
                  <a:tcPr/>
                </a:tc>
              </a:tr>
            </a:tbl>
          </a:graphicData>
        </a:graphic>
      </p:graphicFrame>
      <p:pic>
        <p:nvPicPr>
          <p:cNvPr id="7" name="Picture 6"/>
          <p:cNvPicPr>
            <a:picLocks noChangeAspect="1"/>
          </p:cNvPicPr>
          <p:nvPr/>
        </p:nvPicPr>
        <p:blipFill>
          <a:blip r:embed="rId3"/>
          <a:stretch>
            <a:fillRect/>
          </a:stretch>
        </p:blipFill>
        <p:spPr>
          <a:xfrm>
            <a:off x="10089574" y="0"/>
            <a:ext cx="1108651" cy="990600"/>
          </a:xfrm>
          <a:prstGeom prst="rect">
            <a:avLst/>
          </a:prstGeom>
        </p:spPr>
      </p:pic>
      <p:pic>
        <p:nvPicPr>
          <p:cNvPr id="8" name="Picture 7"/>
          <p:cNvPicPr>
            <a:picLocks noChangeAspect="1"/>
          </p:cNvPicPr>
          <p:nvPr/>
        </p:nvPicPr>
        <p:blipFill>
          <a:blip r:embed="rId4"/>
          <a:stretch>
            <a:fillRect/>
          </a:stretch>
        </p:blipFill>
        <p:spPr>
          <a:xfrm>
            <a:off x="11198225" y="0"/>
            <a:ext cx="990600" cy="990600"/>
          </a:xfrm>
          <a:prstGeom prst="rect">
            <a:avLst/>
          </a:prstGeom>
        </p:spPr>
      </p:pic>
    </p:spTree>
    <p:extLst>
      <p:ext uri="{BB962C8B-B14F-4D97-AF65-F5344CB8AC3E}">
        <p14:creationId xmlns:p14="http://schemas.microsoft.com/office/powerpoint/2010/main" val="2118038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 </a:t>
            </a:r>
            <a:r>
              <a:rPr lang="en-US" dirty="0" smtClean="0"/>
              <a:t>Elastic Path Commerce – Key Classes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56</a:t>
            </a:fld>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942779644"/>
              </p:ext>
            </p:extLst>
          </p:nvPr>
        </p:nvGraphicFramePr>
        <p:xfrm>
          <a:off x="304800" y="990600"/>
          <a:ext cx="11579226" cy="3886200"/>
        </p:xfrm>
        <a:graphic>
          <a:graphicData uri="http://schemas.openxmlformats.org/drawingml/2006/table">
            <a:tbl>
              <a:tblPr firstRow="1" bandRow="1">
                <a:tableStyleId>{5C22544A-7EE6-4342-B048-85BDC9FD1C3A}</a:tableStyleId>
              </a:tblPr>
              <a:tblGrid>
                <a:gridCol w="5789613"/>
                <a:gridCol w="5789613"/>
              </a:tblGrid>
              <a:tr h="370840">
                <a:tc>
                  <a:txBody>
                    <a:bodyPr/>
                    <a:lstStyle/>
                    <a:p>
                      <a:r>
                        <a:rPr lang="en-US" dirty="0" smtClean="0"/>
                        <a:t>Class</a:t>
                      </a:r>
                      <a:endParaRPr lang="en-US" dirty="0"/>
                    </a:p>
                  </a:txBody>
                  <a:tcPr/>
                </a:tc>
                <a:tc>
                  <a:txBody>
                    <a:bodyPr/>
                    <a:lstStyle/>
                    <a:p>
                      <a:r>
                        <a:rPr lang="en-US" dirty="0" smtClean="0"/>
                        <a:t>Purpose</a:t>
                      </a:r>
                      <a:endParaRPr lang="en-US" dirty="0"/>
                    </a:p>
                  </a:txBody>
                  <a:tcPr/>
                </a:tc>
              </a:tr>
              <a:tr h="370840">
                <a:tc>
                  <a:txBody>
                    <a:bodyPr/>
                    <a:lstStyle/>
                    <a:p>
                      <a:r>
                        <a:rPr lang="en-US" sz="2100" kern="1200" dirty="0" err="1" smtClean="0">
                          <a:solidFill>
                            <a:schemeClr val="dk1"/>
                          </a:solidFill>
                          <a:latin typeface="+mn-lt"/>
                          <a:ea typeface="+mn-ea"/>
                          <a:cs typeface="+mn-cs"/>
                        </a:rPr>
                        <a:t>ElasticPathCommerceService</a:t>
                      </a:r>
                      <a:endParaRPr lang="en-US" b="0" u="sng"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kern="1200" dirty="0" smtClean="0">
                          <a:solidFill>
                            <a:schemeClr val="dk1"/>
                          </a:solidFill>
                          <a:latin typeface="+mn-lt"/>
                          <a:ea typeface="+mn-ea"/>
                          <a:cs typeface="+mn-cs"/>
                        </a:rPr>
                        <a:t>An extension of the core </a:t>
                      </a:r>
                      <a:r>
                        <a:rPr lang="en-US" sz="2100" kern="1200" dirty="0" err="1" smtClean="0">
                          <a:solidFill>
                            <a:schemeClr val="dk1"/>
                          </a:solidFill>
                          <a:latin typeface="+mn-lt"/>
                          <a:ea typeface="+mn-ea"/>
                          <a:cs typeface="+mn-cs"/>
                        </a:rPr>
                        <a:t>CommerceService</a:t>
                      </a:r>
                      <a:r>
                        <a:rPr lang="en-US" sz="2100" kern="1200" baseline="0" dirty="0" smtClean="0">
                          <a:solidFill>
                            <a:schemeClr val="dk1"/>
                          </a:solidFill>
                          <a:latin typeface="+mn-lt"/>
                          <a:ea typeface="+mn-ea"/>
                          <a:cs typeface="+mn-cs"/>
                        </a:rPr>
                        <a:t> </a:t>
                      </a:r>
                      <a:r>
                        <a:rPr lang="en-US" sz="2100" kern="1200" dirty="0" smtClean="0">
                          <a:solidFill>
                            <a:schemeClr val="dk1"/>
                          </a:solidFill>
                          <a:latin typeface="+mn-lt"/>
                          <a:ea typeface="+mn-ea"/>
                          <a:cs typeface="+mn-cs"/>
                        </a:rPr>
                        <a:t>interface to add specific </a:t>
                      </a:r>
                      <a:r>
                        <a:rPr lang="en-US" sz="2100" kern="1200" dirty="0" err="1" smtClean="0">
                          <a:solidFill>
                            <a:schemeClr val="dk1"/>
                          </a:solidFill>
                          <a:latin typeface="+mn-lt"/>
                          <a:ea typeface="+mn-ea"/>
                          <a:cs typeface="+mn-cs"/>
                        </a:rPr>
                        <a:t>ElasticPath</a:t>
                      </a:r>
                      <a:r>
                        <a:rPr lang="en-US" sz="2100" kern="1200" dirty="0" smtClean="0">
                          <a:solidFill>
                            <a:schemeClr val="dk1"/>
                          </a:solidFill>
                          <a:latin typeface="+mn-lt"/>
                          <a:ea typeface="+mn-ea"/>
                          <a:cs typeface="+mn-cs"/>
                        </a:rPr>
                        <a:t>-related functions.</a:t>
                      </a:r>
                    </a:p>
                    <a:p>
                      <a:pPr marL="0" marR="0" indent="0" algn="l" defTabSz="1088291" rtl="0" eaLnBrk="1" fontAlgn="auto" latinLnBrk="0" hangingPunct="1">
                        <a:lnSpc>
                          <a:spcPct val="100000"/>
                        </a:lnSpc>
                        <a:spcBef>
                          <a:spcPts val="0"/>
                        </a:spcBef>
                        <a:spcAft>
                          <a:spcPts val="0"/>
                        </a:spcAft>
                        <a:buClrTx/>
                        <a:buSzTx/>
                        <a:buFontTx/>
                        <a:buNone/>
                        <a:tabLst/>
                        <a:defRPr/>
                      </a:pPr>
                      <a:endParaRPr lang="en-US" dirty="0"/>
                    </a:p>
                  </a:txBody>
                  <a:tcPr/>
                </a:tc>
              </a:tr>
              <a:tr h="370840">
                <a:tc>
                  <a:txBody>
                    <a:bodyPr/>
                    <a:lstStyle/>
                    <a:p>
                      <a:r>
                        <a:rPr lang="en-US" sz="2100" kern="1200" dirty="0" err="1" smtClean="0">
                          <a:solidFill>
                            <a:schemeClr val="dk1"/>
                          </a:solidFill>
                          <a:latin typeface="+mn-lt"/>
                          <a:ea typeface="+mn-ea"/>
                          <a:cs typeface="+mn-cs"/>
                        </a:rPr>
                        <a:t>ElasticPathCommerceServiceFactory</a:t>
                      </a:r>
                      <a:endParaRPr lang="en-US" b="0" u="sng" dirty="0"/>
                    </a:p>
                  </a:txBody>
                  <a:tcPr/>
                </a:tc>
                <a:tc>
                  <a:txBody>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2100" kern="1200" dirty="0" smtClean="0">
                          <a:solidFill>
                            <a:schemeClr val="dk1"/>
                          </a:solidFill>
                          <a:latin typeface="+mn-lt"/>
                          <a:ea typeface="+mn-ea"/>
                          <a:cs typeface="+mn-cs"/>
                        </a:rPr>
                        <a:t>An extension of the core </a:t>
                      </a:r>
                      <a:r>
                        <a:rPr lang="en-US" sz="2100" kern="1200" dirty="0" err="1" smtClean="0">
                          <a:solidFill>
                            <a:schemeClr val="dk1"/>
                          </a:solidFill>
                          <a:latin typeface="+mn-lt"/>
                          <a:ea typeface="+mn-ea"/>
                          <a:cs typeface="+mn-cs"/>
                        </a:rPr>
                        <a:t>CommerceServiceFactory</a:t>
                      </a:r>
                      <a:r>
                        <a:rPr lang="en-US" sz="2100" kern="1200" dirty="0" smtClean="0">
                          <a:solidFill>
                            <a:schemeClr val="dk1"/>
                          </a:solidFill>
                          <a:latin typeface="+mn-lt"/>
                          <a:ea typeface="+mn-ea"/>
                          <a:cs typeface="+mn-cs"/>
                        </a:rPr>
                        <a:t> interface to add specific </a:t>
                      </a:r>
                      <a:r>
                        <a:rPr lang="en-US" sz="2100" kern="1200" dirty="0" err="1" smtClean="0">
                          <a:solidFill>
                            <a:schemeClr val="dk1"/>
                          </a:solidFill>
                          <a:latin typeface="+mn-lt"/>
                          <a:ea typeface="+mn-ea"/>
                          <a:cs typeface="+mn-cs"/>
                        </a:rPr>
                        <a:t>ElasticPath</a:t>
                      </a:r>
                      <a:r>
                        <a:rPr lang="en-US" sz="2100" kern="1200" dirty="0" smtClean="0">
                          <a:solidFill>
                            <a:schemeClr val="dk1"/>
                          </a:solidFill>
                          <a:latin typeface="+mn-lt"/>
                          <a:ea typeface="+mn-ea"/>
                          <a:cs typeface="+mn-cs"/>
                        </a:rPr>
                        <a:t>-related APIs.</a:t>
                      </a:r>
                    </a:p>
                    <a:p>
                      <a:pPr marL="0" marR="0" indent="0" algn="l" defTabSz="1088291" rtl="0" eaLnBrk="1" fontAlgn="auto" latinLnBrk="0" hangingPunct="1">
                        <a:lnSpc>
                          <a:spcPct val="100000"/>
                        </a:lnSpc>
                        <a:spcBef>
                          <a:spcPts val="0"/>
                        </a:spcBef>
                        <a:spcAft>
                          <a:spcPts val="0"/>
                        </a:spcAft>
                        <a:buClrTx/>
                        <a:buSzTx/>
                        <a:buFontTx/>
                        <a:buNone/>
                        <a:tabLst/>
                        <a:defRPr/>
                      </a:pPr>
                      <a:endParaRPr lang="en-US" dirty="0"/>
                    </a:p>
                  </a:txBody>
                  <a:tcPr/>
                </a:tc>
              </a:tr>
              <a:tr h="370840">
                <a:tc>
                  <a:txBody>
                    <a:bodyPr/>
                    <a:lstStyle/>
                    <a:p>
                      <a:r>
                        <a:rPr lang="en-US" sz="2100" kern="1200" dirty="0" err="1" smtClean="0">
                          <a:solidFill>
                            <a:schemeClr val="dk1"/>
                          </a:solidFill>
                          <a:latin typeface="+mn-lt"/>
                          <a:ea typeface="+mn-ea"/>
                          <a:cs typeface="+mn-cs"/>
                        </a:rPr>
                        <a:t>ElasticPathCommerceSession</a:t>
                      </a:r>
                      <a:endParaRPr lang="en-US" b="0" u="sng" dirty="0"/>
                    </a:p>
                  </a:txBody>
                  <a:tcPr/>
                </a:tc>
                <a:tc>
                  <a:txBody>
                    <a:bodyPr/>
                    <a:lstStyle/>
                    <a:p>
                      <a:r>
                        <a:rPr lang="en-US" sz="2100" kern="1200" dirty="0" smtClean="0">
                          <a:solidFill>
                            <a:schemeClr val="dk1"/>
                          </a:solidFill>
                          <a:latin typeface="+mn-lt"/>
                          <a:ea typeface="+mn-ea"/>
                          <a:cs typeface="+mn-cs"/>
                        </a:rPr>
                        <a:t>An extension of the core </a:t>
                      </a:r>
                      <a:r>
                        <a:rPr lang="en-US" sz="2100" kern="1200" dirty="0" err="1" smtClean="0">
                          <a:solidFill>
                            <a:schemeClr val="dk1"/>
                          </a:solidFill>
                          <a:latin typeface="+mn-lt"/>
                          <a:ea typeface="+mn-ea"/>
                          <a:cs typeface="+mn-cs"/>
                        </a:rPr>
                        <a:t>CommerceSession</a:t>
                      </a:r>
                      <a:r>
                        <a:rPr lang="en-US" sz="2100" kern="1200" dirty="0" smtClean="0">
                          <a:solidFill>
                            <a:schemeClr val="dk1"/>
                          </a:solidFill>
                          <a:latin typeface="+mn-lt"/>
                          <a:ea typeface="+mn-ea"/>
                          <a:cs typeface="+mn-cs"/>
                        </a:rPr>
                        <a:t> interface to add specific </a:t>
                      </a:r>
                      <a:r>
                        <a:rPr lang="en-US" sz="2100" kern="1200" dirty="0" err="1" smtClean="0">
                          <a:solidFill>
                            <a:schemeClr val="dk1"/>
                          </a:solidFill>
                          <a:latin typeface="+mn-lt"/>
                          <a:ea typeface="+mn-ea"/>
                          <a:cs typeface="+mn-cs"/>
                        </a:rPr>
                        <a:t>ElasticPath</a:t>
                      </a:r>
                      <a:r>
                        <a:rPr lang="en-US" sz="2100" kern="1200" dirty="0" smtClean="0">
                          <a:solidFill>
                            <a:schemeClr val="dk1"/>
                          </a:solidFill>
                          <a:latin typeface="+mn-lt"/>
                          <a:ea typeface="+mn-ea"/>
                          <a:cs typeface="+mn-cs"/>
                        </a:rPr>
                        <a:t>-related functions.</a:t>
                      </a:r>
                    </a:p>
                    <a:p>
                      <a:endParaRPr lang="en-US" dirty="0"/>
                    </a:p>
                  </a:txBody>
                  <a:tcPr/>
                </a:tc>
              </a:tr>
            </a:tbl>
          </a:graphicData>
        </a:graphic>
      </p:graphicFrame>
      <p:pic>
        <p:nvPicPr>
          <p:cNvPr id="7" name="Picture 6"/>
          <p:cNvPicPr>
            <a:picLocks noChangeAspect="1"/>
          </p:cNvPicPr>
          <p:nvPr/>
        </p:nvPicPr>
        <p:blipFill>
          <a:blip r:embed="rId2"/>
          <a:stretch>
            <a:fillRect/>
          </a:stretch>
        </p:blipFill>
        <p:spPr>
          <a:xfrm>
            <a:off x="10089574" y="0"/>
            <a:ext cx="1108651" cy="990600"/>
          </a:xfrm>
          <a:prstGeom prst="rect">
            <a:avLst/>
          </a:prstGeom>
        </p:spPr>
      </p:pic>
      <p:pic>
        <p:nvPicPr>
          <p:cNvPr id="10" name="Picture 9"/>
          <p:cNvPicPr>
            <a:picLocks noChangeAspect="1"/>
          </p:cNvPicPr>
          <p:nvPr/>
        </p:nvPicPr>
        <p:blipFill>
          <a:blip r:embed="rId3"/>
          <a:stretch>
            <a:fillRect/>
          </a:stretch>
        </p:blipFill>
        <p:spPr>
          <a:xfrm>
            <a:off x="11198225" y="0"/>
            <a:ext cx="990600" cy="990600"/>
          </a:xfrm>
          <a:prstGeom prst="rect">
            <a:avLst/>
          </a:prstGeom>
        </p:spPr>
      </p:pic>
      <p:sp>
        <p:nvSpPr>
          <p:cNvPr id="5" name="Rectangle 4"/>
          <p:cNvSpPr/>
          <p:nvPr/>
        </p:nvSpPr>
        <p:spPr>
          <a:xfrm>
            <a:off x="304800" y="5659972"/>
            <a:ext cx="11579226" cy="369332"/>
          </a:xfrm>
          <a:prstGeom prst="rect">
            <a:avLst/>
          </a:prstGeom>
        </p:spPr>
        <p:txBody>
          <a:bodyPr wrap="square">
            <a:spAutoFit/>
          </a:bodyPr>
          <a:lstStyle/>
          <a:p>
            <a:r>
              <a:rPr lang="en-US" dirty="0">
                <a:hlinkClick r:id="rId4"/>
              </a:rPr>
              <a:t>https://cms-developers.elasticpath.com/6%20v1.2.0.PREV/Configuration/</a:t>
            </a:r>
            <a:r>
              <a:rPr lang="en-US" dirty="0" smtClean="0">
                <a:hlinkClick r:id="rId4"/>
              </a:rPr>
              <a:t>EP_AEM_OSGi_Configuration</a:t>
            </a:r>
            <a:r>
              <a:rPr lang="en-US" dirty="0" smtClean="0"/>
              <a:t> </a:t>
            </a:r>
            <a:endParaRPr lang="en-US" dirty="0"/>
          </a:p>
        </p:txBody>
      </p:sp>
    </p:spTree>
    <p:extLst>
      <p:ext uri="{BB962C8B-B14F-4D97-AF65-F5344CB8AC3E}">
        <p14:creationId xmlns:p14="http://schemas.microsoft.com/office/powerpoint/2010/main" val="1579044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Elastic Path Key Configurations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57</a:t>
            </a:fld>
            <a:endParaRPr lang="en-US" dirty="0"/>
          </a:p>
        </p:txBody>
      </p:sp>
      <p:pic>
        <p:nvPicPr>
          <p:cNvPr id="6" name="Picture 5"/>
          <p:cNvPicPr>
            <a:picLocks noChangeAspect="1"/>
          </p:cNvPicPr>
          <p:nvPr/>
        </p:nvPicPr>
        <p:blipFill>
          <a:blip r:embed="rId2"/>
          <a:stretch>
            <a:fillRect/>
          </a:stretch>
        </p:blipFill>
        <p:spPr>
          <a:xfrm>
            <a:off x="304721" y="1824186"/>
            <a:ext cx="11230372" cy="2385418"/>
          </a:xfrm>
          <a:prstGeom prst="rect">
            <a:avLst/>
          </a:prstGeom>
        </p:spPr>
      </p:pic>
      <p:pic>
        <p:nvPicPr>
          <p:cNvPr id="7" name="Picture 6"/>
          <p:cNvPicPr>
            <a:picLocks noChangeAspect="1"/>
          </p:cNvPicPr>
          <p:nvPr/>
        </p:nvPicPr>
        <p:blipFill>
          <a:blip r:embed="rId3"/>
          <a:stretch>
            <a:fillRect/>
          </a:stretch>
        </p:blipFill>
        <p:spPr>
          <a:xfrm>
            <a:off x="10089574" y="11982"/>
            <a:ext cx="1108651" cy="990600"/>
          </a:xfrm>
          <a:prstGeom prst="rect">
            <a:avLst/>
          </a:prstGeom>
        </p:spPr>
      </p:pic>
      <p:pic>
        <p:nvPicPr>
          <p:cNvPr id="8" name="Picture 7"/>
          <p:cNvPicPr>
            <a:picLocks noChangeAspect="1"/>
          </p:cNvPicPr>
          <p:nvPr/>
        </p:nvPicPr>
        <p:blipFill>
          <a:blip r:embed="rId4"/>
          <a:stretch>
            <a:fillRect/>
          </a:stretch>
        </p:blipFill>
        <p:spPr>
          <a:xfrm>
            <a:off x="11198225" y="11982"/>
            <a:ext cx="990600" cy="990600"/>
          </a:xfrm>
          <a:prstGeom prst="rect">
            <a:avLst/>
          </a:prstGeom>
        </p:spPr>
      </p:pic>
    </p:spTree>
    <p:extLst>
      <p:ext uri="{BB962C8B-B14F-4D97-AF65-F5344CB8AC3E}">
        <p14:creationId xmlns:p14="http://schemas.microsoft.com/office/powerpoint/2010/main" val="2635192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Commerce – Elastic Path – Class Interaction</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58</a:t>
            </a:fld>
            <a:endParaRPr lang="en-US" dirty="0"/>
          </a:p>
        </p:txBody>
      </p:sp>
      <p:pic>
        <p:nvPicPr>
          <p:cNvPr id="9" name="Picture 8"/>
          <p:cNvPicPr>
            <a:picLocks noChangeAspect="1"/>
          </p:cNvPicPr>
          <p:nvPr/>
        </p:nvPicPr>
        <p:blipFill>
          <a:blip r:embed="rId2"/>
          <a:stretch>
            <a:fillRect/>
          </a:stretch>
        </p:blipFill>
        <p:spPr>
          <a:xfrm>
            <a:off x="10106971" y="0"/>
            <a:ext cx="1108651" cy="990600"/>
          </a:xfrm>
          <a:prstGeom prst="rect">
            <a:avLst/>
          </a:prstGeom>
        </p:spPr>
      </p:pic>
      <p:pic>
        <p:nvPicPr>
          <p:cNvPr id="10" name="Picture 9"/>
          <p:cNvPicPr>
            <a:picLocks noChangeAspect="1"/>
          </p:cNvPicPr>
          <p:nvPr/>
        </p:nvPicPr>
        <p:blipFill>
          <a:blip r:embed="rId3"/>
          <a:stretch>
            <a:fillRect/>
          </a:stretch>
        </p:blipFill>
        <p:spPr>
          <a:xfrm>
            <a:off x="11198225" y="0"/>
            <a:ext cx="990600" cy="990600"/>
          </a:xfrm>
          <a:prstGeom prst="rect">
            <a:avLst/>
          </a:prstGeom>
        </p:spPr>
      </p:pic>
      <p:pic>
        <p:nvPicPr>
          <p:cNvPr id="6" name="Picture 5"/>
          <p:cNvPicPr>
            <a:picLocks noChangeAspect="1"/>
          </p:cNvPicPr>
          <p:nvPr/>
        </p:nvPicPr>
        <p:blipFill>
          <a:blip r:embed="rId4"/>
          <a:stretch>
            <a:fillRect/>
          </a:stretch>
        </p:blipFill>
        <p:spPr>
          <a:xfrm>
            <a:off x="-35813" y="0"/>
            <a:ext cx="10142783" cy="6858000"/>
          </a:xfrm>
          <a:prstGeom prst="rect">
            <a:avLst/>
          </a:prstGeom>
        </p:spPr>
      </p:pic>
    </p:spTree>
    <p:extLst>
      <p:ext uri="{BB962C8B-B14F-4D97-AF65-F5344CB8AC3E}">
        <p14:creationId xmlns:p14="http://schemas.microsoft.com/office/powerpoint/2010/main" val="1758263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21" y="777875"/>
            <a:ext cx="11649004" cy="5281499"/>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mtClean="0">
                <a:solidFill>
                  <a:srgbClr val="000000"/>
                </a:solidFill>
              </a:rPr>
              <a:pPr algn="ctr"/>
              <a:t>59</a:t>
            </a:fld>
            <a:endParaRPr lang="en-US" dirty="0">
              <a:solidFill>
                <a:srgbClr val="000000"/>
              </a:solidFill>
            </a:endParaRPr>
          </a:p>
        </p:txBody>
      </p:sp>
      <p:sp>
        <p:nvSpPr>
          <p:cNvPr id="3" name="Title 2"/>
          <p:cNvSpPr>
            <a:spLocks noGrp="1"/>
          </p:cNvSpPr>
          <p:nvPr>
            <p:ph type="title"/>
          </p:nvPr>
        </p:nvSpPr>
        <p:spPr/>
        <p:txBody>
          <a:bodyPr/>
          <a:lstStyle/>
          <a:p>
            <a:r>
              <a:rPr lang="en-US" u="sng" dirty="0">
                <a:solidFill>
                  <a:srgbClr val="000000"/>
                </a:solidFill>
              </a:rPr>
              <a:t>Exercise </a:t>
            </a:r>
            <a:r>
              <a:rPr lang="en-US" u="sng" dirty="0" smtClean="0">
                <a:solidFill>
                  <a:srgbClr val="000000"/>
                </a:solidFill>
              </a:rPr>
              <a:t>4 </a:t>
            </a:r>
            <a:r>
              <a:rPr lang="en-US" u="sng" dirty="0">
                <a:solidFill>
                  <a:srgbClr val="000000"/>
                </a:solidFill>
              </a:rPr>
              <a:t>– </a:t>
            </a:r>
            <a:r>
              <a:rPr lang="en-US" u="sng" dirty="0" smtClean="0">
                <a:solidFill>
                  <a:srgbClr val="000000"/>
                </a:solidFill>
              </a:rPr>
              <a:t>Summary and Key </a:t>
            </a:r>
            <a:r>
              <a:rPr lang="en-US" u="sng" dirty="0">
                <a:solidFill>
                  <a:srgbClr val="000000"/>
                </a:solidFill>
              </a:rPr>
              <a:t>Takeaway	</a:t>
            </a:r>
          </a:p>
        </p:txBody>
      </p:sp>
      <p:sp>
        <p:nvSpPr>
          <p:cNvPr id="4" name="Content Placeholder 3"/>
          <p:cNvSpPr txBox="1">
            <a:spLocks/>
          </p:cNvSpPr>
          <p:nvPr/>
        </p:nvSpPr>
        <p:spPr>
          <a:xfrm>
            <a:off x="304721" y="990600"/>
            <a:ext cx="11579384" cy="5181600"/>
          </a:xfrm>
          <a:prstGeom prst="rect">
            <a:avLst/>
          </a:prstGeom>
        </p:spPr>
        <p:txBody>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400" dirty="0" smtClean="0">
                <a:solidFill>
                  <a:srgbClr val="000000"/>
                </a:solidFill>
              </a:rPr>
              <a:t>Abstract implementations for </a:t>
            </a:r>
            <a:r>
              <a:rPr lang="en-US" sz="2400" dirty="0" err="1" smtClean="0">
                <a:solidFill>
                  <a:srgbClr val="000000"/>
                </a:solidFill>
              </a:rPr>
              <a:t>Hybris</a:t>
            </a:r>
            <a:r>
              <a:rPr lang="en-US" sz="2400" dirty="0">
                <a:solidFill>
                  <a:srgbClr val="000000"/>
                </a:solidFill>
              </a:rPr>
              <a:t> </a:t>
            </a:r>
            <a:r>
              <a:rPr lang="en-US" sz="2400" dirty="0" smtClean="0">
                <a:solidFill>
                  <a:srgbClr val="000000"/>
                </a:solidFill>
              </a:rPr>
              <a:t>or Elastic Path in AEM Commerce Framework is a scalable framework for extension based on client use cases.</a:t>
            </a:r>
          </a:p>
          <a:p>
            <a:pPr marL="0" indent="0">
              <a:buNone/>
            </a:pPr>
            <a:endParaRPr lang="en-US" sz="2400" dirty="0" smtClean="0">
              <a:solidFill>
                <a:srgbClr val="000000"/>
              </a:solidFill>
            </a:endParaRPr>
          </a:p>
          <a:p>
            <a:pPr marL="0" indent="0">
              <a:buNone/>
            </a:pPr>
            <a:r>
              <a:rPr lang="en-US" sz="2400" u="sng" dirty="0" smtClean="0">
                <a:solidFill>
                  <a:srgbClr val="000000"/>
                </a:solidFill>
              </a:rPr>
              <a:t>Use Cases : </a:t>
            </a:r>
            <a:r>
              <a:rPr lang="en-US" sz="2400" dirty="0" smtClean="0">
                <a:solidFill>
                  <a:srgbClr val="000000"/>
                </a:solidFill>
              </a:rPr>
              <a:t>As a user, I would like to extend my commerce framework for my commerce servers provided by AEM such as </a:t>
            </a:r>
            <a:r>
              <a:rPr lang="en-US" sz="2400" dirty="0" err="1" smtClean="0">
                <a:solidFill>
                  <a:srgbClr val="000000"/>
                </a:solidFill>
              </a:rPr>
              <a:t>Hybris</a:t>
            </a:r>
            <a:r>
              <a:rPr lang="en-US" sz="2400" dirty="0" smtClean="0">
                <a:solidFill>
                  <a:srgbClr val="000000"/>
                </a:solidFill>
              </a:rPr>
              <a:t> or Elastic Path to create customizations, so I can address my customer requirements.</a:t>
            </a:r>
          </a:p>
          <a:p>
            <a:pPr marL="0" indent="0">
              <a:buNone/>
            </a:pPr>
            <a:endParaRPr lang="en-US" sz="2400" dirty="0" smtClean="0">
              <a:solidFill>
                <a:srgbClr val="000000"/>
              </a:solidFill>
            </a:endParaRPr>
          </a:p>
          <a:p>
            <a:pPr marL="0" indent="0">
              <a:buNone/>
            </a:pPr>
            <a:r>
              <a:rPr lang="en-US" sz="2400" dirty="0" smtClean="0">
                <a:solidFill>
                  <a:srgbClr val="000000"/>
                </a:solidFill>
              </a:rPr>
              <a:t>Example : </a:t>
            </a:r>
            <a:endParaRPr lang="en-US" sz="2400" dirty="0">
              <a:solidFill>
                <a:srgbClr val="000000"/>
              </a:solidFill>
            </a:endParaRPr>
          </a:p>
          <a:p>
            <a:pPr marL="0" indent="0">
              <a:buNone/>
            </a:pPr>
            <a:r>
              <a:rPr lang="en-US" sz="2400" dirty="0" smtClean="0">
                <a:solidFill>
                  <a:srgbClr val="000000"/>
                </a:solidFill>
              </a:rPr>
              <a:t>1. Create additional attributes in my commerce service for products and make sure this appears in AEM.</a:t>
            </a:r>
          </a:p>
          <a:p>
            <a:pPr marL="0" indent="0">
              <a:buNone/>
            </a:pPr>
            <a:r>
              <a:rPr lang="en-US" sz="2400" dirty="0" smtClean="0">
                <a:solidFill>
                  <a:srgbClr val="000000"/>
                </a:solidFill>
              </a:rPr>
              <a:t>2. Customize cart data received from my commerce service to appear in AEM.	</a:t>
            </a:r>
          </a:p>
        </p:txBody>
      </p:sp>
    </p:spTree>
    <p:extLst>
      <p:ext uri="{BB962C8B-B14F-4D97-AF65-F5344CB8AC3E}">
        <p14:creationId xmlns:p14="http://schemas.microsoft.com/office/powerpoint/2010/main" val="357232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6</a:t>
            </a:fld>
            <a:endParaRPr lang="en-US" dirty="0"/>
          </a:p>
        </p:txBody>
      </p:sp>
      <p:sp>
        <p:nvSpPr>
          <p:cNvPr id="6" name="TextBox 5"/>
          <p:cNvSpPr txBox="1"/>
          <p:nvPr/>
        </p:nvSpPr>
        <p:spPr>
          <a:xfrm>
            <a:off x="1966898" y="2268515"/>
            <a:ext cx="8255028" cy="2156573"/>
          </a:xfrm>
          <a:prstGeom prst="rect">
            <a:avLst/>
          </a:prstGeom>
          <a:noFill/>
        </p:spPr>
        <p:txBody>
          <a:bodyPr wrap="none" rtlCol="0">
            <a:spAutoFit/>
          </a:bodyPr>
          <a:lstStyle/>
          <a:p>
            <a:pPr algn="ctr">
              <a:lnSpc>
                <a:spcPts val="5300"/>
              </a:lnSpc>
            </a:pPr>
            <a:r>
              <a:rPr lang="en-US" sz="5400" dirty="0" smtClean="0">
                <a:solidFill>
                  <a:schemeClr val="bg1"/>
                </a:solidFill>
              </a:rPr>
              <a:t>Introduction </a:t>
            </a:r>
            <a:r>
              <a:rPr lang="en-US" sz="5400" dirty="0">
                <a:solidFill>
                  <a:schemeClr val="bg1"/>
                </a:solidFill>
              </a:rPr>
              <a:t>to the </a:t>
            </a:r>
            <a:endParaRPr lang="en-US" sz="5400" dirty="0" smtClean="0">
              <a:solidFill>
                <a:schemeClr val="bg1"/>
              </a:solidFill>
            </a:endParaRPr>
          </a:p>
          <a:p>
            <a:pPr algn="ctr">
              <a:lnSpc>
                <a:spcPts val="5300"/>
              </a:lnSpc>
            </a:pPr>
            <a:r>
              <a:rPr lang="en-US" sz="5400" dirty="0" smtClean="0">
                <a:solidFill>
                  <a:schemeClr val="bg1"/>
                </a:solidFill>
              </a:rPr>
              <a:t>AEM </a:t>
            </a:r>
            <a:r>
              <a:rPr lang="en-US" sz="5400" dirty="0">
                <a:solidFill>
                  <a:schemeClr val="bg1"/>
                </a:solidFill>
              </a:rPr>
              <a:t>Commerce Integration </a:t>
            </a:r>
            <a:endParaRPr lang="en-US" sz="5400" dirty="0" smtClean="0">
              <a:solidFill>
                <a:schemeClr val="bg1"/>
              </a:solidFill>
            </a:endParaRPr>
          </a:p>
          <a:p>
            <a:pPr algn="ctr">
              <a:lnSpc>
                <a:spcPts val="5300"/>
              </a:lnSpc>
            </a:pPr>
            <a:r>
              <a:rPr lang="en-US" sz="5400" dirty="0" smtClean="0">
                <a:solidFill>
                  <a:schemeClr val="bg1"/>
                </a:solidFill>
              </a:rPr>
              <a:t>framework</a:t>
            </a:r>
            <a:endParaRPr lang="en-US" sz="5400" dirty="0">
              <a:solidFill>
                <a:schemeClr val="bg1"/>
              </a:solidFill>
              <a:latin typeface="Adobe Clean Light" pitchFamily="34" charset="0"/>
            </a:endParaRPr>
          </a:p>
        </p:txBody>
      </p:sp>
    </p:spTree>
    <p:extLst>
      <p:ext uri="{BB962C8B-B14F-4D97-AF65-F5344CB8AC3E}">
        <p14:creationId xmlns:p14="http://schemas.microsoft.com/office/powerpoint/2010/main" val="49060663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60</a:t>
            </a:fld>
            <a:endParaRPr lang="en-US" dirty="0"/>
          </a:p>
        </p:txBody>
      </p:sp>
      <p:sp>
        <p:nvSpPr>
          <p:cNvPr id="3" name="Title 2"/>
          <p:cNvSpPr>
            <a:spLocks noGrp="1"/>
          </p:cNvSpPr>
          <p:nvPr>
            <p:ph type="title"/>
          </p:nvPr>
        </p:nvSpPr>
        <p:spPr/>
        <p:txBody>
          <a:bodyPr/>
          <a:lstStyle/>
          <a:p>
            <a:r>
              <a:rPr lang="en-US" dirty="0" smtClean="0"/>
              <a:t>Key Takeaways - Revisited</a:t>
            </a:r>
            <a:endParaRPr lang="en-US" dirty="0"/>
          </a:p>
        </p:txBody>
      </p:sp>
      <p:sp>
        <p:nvSpPr>
          <p:cNvPr id="4" name="Rectangle 3"/>
          <p:cNvSpPr/>
          <p:nvPr/>
        </p:nvSpPr>
        <p:spPr>
          <a:xfrm>
            <a:off x="444843"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Understand AEM Commerce Framework and what is available by default. </a:t>
            </a:r>
            <a:endParaRPr lang="en-US" sz="2800" noProof="1">
              <a:latin typeface="Adobe Clean Light" pitchFamily="34" charset="0"/>
              <a:cs typeface="Arial" pitchFamily="34" charset="0"/>
            </a:endParaRPr>
          </a:p>
        </p:txBody>
      </p:sp>
      <p:sp>
        <p:nvSpPr>
          <p:cNvPr id="8" name="Rectangle 7"/>
          <p:cNvSpPr/>
          <p:nvPr/>
        </p:nvSpPr>
        <p:spPr>
          <a:xfrm>
            <a:off x="1913769" y="1637694"/>
            <a:ext cx="644792" cy="1862048"/>
          </a:xfrm>
          <a:prstGeom prst="rect">
            <a:avLst/>
          </a:prstGeom>
        </p:spPr>
        <p:txBody>
          <a:bodyPr wrap="none">
            <a:spAutoFit/>
          </a:bodyPr>
          <a:lstStyle/>
          <a:p>
            <a:pPr algn="ctr">
              <a:spcAft>
                <a:spcPct val="20000"/>
              </a:spcAft>
            </a:pPr>
            <a:r>
              <a:rPr lang="en-US" sz="11500" noProof="1">
                <a:solidFill>
                  <a:srgbClr val="2639BA"/>
                </a:solidFill>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Understand AEM Commerce API and  Extention points. </a:t>
            </a:r>
            <a:endParaRPr lang="en-US" sz="2800" noProof="1">
              <a:latin typeface="Adobe Clean Light" pitchFamily="34" charset="0"/>
              <a:cs typeface="Arial" pitchFamily="34" charset="0"/>
            </a:endParaRPr>
          </a:p>
        </p:txBody>
      </p:sp>
      <p:sp>
        <p:nvSpPr>
          <p:cNvPr id="10" name="Rectangle 9"/>
          <p:cNvSpPr/>
          <p:nvPr/>
        </p:nvSpPr>
        <p:spPr>
          <a:xfrm>
            <a:off x="5661409" y="1637694"/>
            <a:ext cx="866006"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2</a:t>
            </a:r>
            <a:endParaRPr lang="en-US" sz="11500" noProof="1">
              <a:solidFill>
                <a:srgbClr val="2639BA"/>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Leverage the framework to add simple functionalities</a:t>
            </a:r>
          </a:p>
        </p:txBody>
      </p:sp>
      <p:sp>
        <p:nvSpPr>
          <p:cNvPr id="12" name="Rectangle 11"/>
          <p:cNvSpPr/>
          <p:nvPr/>
        </p:nvSpPr>
        <p:spPr>
          <a:xfrm>
            <a:off x="9528245" y="1637694"/>
            <a:ext cx="888128"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3</a:t>
            </a:r>
            <a:endParaRPr lang="en-US" sz="11500" noProof="1">
              <a:solidFill>
                <a:srgbClr val="2639BA"/>
              </a:solidFill>
              <a:latin typeface="Adobe Clean SemiLight"/>
              <a:cs typeface="Adobe Clean SemiLight"/>
            </a:endParaRPr>
          </a:p>
        </p:txBody>
      </p:sp>
    </p:spTree>
    <p:extLst>
      <p:ext uri="{BB962C8B-B14F-4D97-AF65-F5344CB8AC3E}">
        <p14:creationId xmlns:p14="http://schemas.microsoft.com/office/powerpoint/2010/main" val="28832669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61</a:t>
            </a:fld>
            <a:endParaRPr lang="en-US" dirty="0"/>
          </a:p>
        </p:txBody>
      </p:sp>
      <p:sp>
        <p:nvSpPr>
          <p:cNvPr id="4" name="Content Placeholder 3"/>
          <p:cNvSpPr>
            <a:spLocks noGrp="1"/>
          </p:cNvSpPr>
          <p:nvPr>
            <p:ph idx="1"/>
          </p:nvPr>
        </p:nvSpPr>
        <p:spPr/>
        <p:txBody>
          <a:bodyPr>
            <a:normAutofit fontScale="77500" lnSpcReduction="20000"/>
          </a:bodyPr>
          <a:lstStyle/>
          <a:p>
            <a:endParaRPr lang="en-US" dirty="0">
              <a:solidFill>
                <a:schemeClr val="bg1"/>
              </a:solidFill>
            </a:endParaRPr>
          </a:p>
          <a:p>
            <a:pPr marL="342900" indent="-342900">
              <a:buFont typeface="+mj-lt"/>
              <a:buAutoNum type="arabicPeriod"/>
            </a:pPr>
            <a:r>
              <a:rPr lang="en-US" dirty="0">
                <a:solidFill>
                  <a:schemeClr val="bg1"/>
                </a:solidFill>
                <a:hlinkClick r:id="rId2"/>
              </a:rPr>
              <a:t>https://docs.adobe.com/docs/en/cq/current/ecommerce/eCommerce-framework.html</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3"/>
              </a:rPr>
              <a:t>http://docs.adobe.com/docs/en/cq/current/developing/java_api_reference.html</a:t>
            </a:r>
            <a:r>
              <a:rPr lang="en-US" dirty="0">
                <a:solidFill>
                  <a:schemeClr val="bg1"/>
                </a:solidFill>
              </a:rPr>
              <a:t>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4"/>
              </a:rPr>
              <a:t>https://docs.adobe.com/docs/en/cq/current/ecommerce/eCommerce-hybris.html</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5"/>
              </a:rPr>
              <a:t>https://docs.adobe.com/docs/en/cq/current/ecommerce/eCommerce-intershop.html</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6"/>
              </a:rPr>
              <a:t>https://docs.adobe.com/docs/en/cq/current/ecommerce/eCommerce-native.html</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7"/>
              </a:rPr>
              <a:t>http://docs.adobe.com/docs/en/cq/current/javadoc/index.html</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8"/>
              </a:rPr>
              <a:t>http://www.elasticpath.com/adobe-ecommerce</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9"/>
              </a:rPr>
              <a:t>https://developers.elasticpath.com</a:t>
            </a:r>
            <a:r>
              <a:rPr lang="en-US" dirty="0" smtClean="0">
                <a:solidFill>
                  <a:schemeClr val="bg1"/>
                </a:solidFill>
                <a:hlinkClick r:id="rId9"/>
              </a:rPr>
              <a:t>/</a:t>
            </a:r>
            <a:r>
              <a:rPr lang="en-US" dirty="0" smtClean="0">
                <a:solidFill>
                  <a:schemeClr val="bg1"/>
                </a:solidFill>
              </a:rPr>
              <a:t>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hlinkClick r:id="rId10"/>
              </a:rPr>
              <a:t>https://github.com/Adobe-Marketing-Cloud/aem-commerce-framework-</a:t>
            </a:r>
            <a:r>
              <a:rPr lang="en-US" dirty="0" smtClean="0">
                <a:solidFill>
                  <a:schemeClr val="bg1"/>
                </a:solidFill>
                <a:hlinkClick r:id="rId10"/>
              </a:rPr>
              <a:t>extensions</a:t>
            </a:r>
            <a:r>
              <a:rPr lang="en-US" dirty="0" smtClean="0">
                <a:solidFill>
                  <a:schemeClr val="bg1"/>
                </a:solidFill>
              </a:rPr>
              <a:t> </a:t>
            </a:r>
          </a:p>
          <a:p>
            <a:pPr marL="342900" indent="-342900">
              <a:buFont typeface="+mj-lt"/>
              <a:buAutoNum type="arabicPeriod"/>
            </a:pPr>
            <a:endParaRPr lang="en-US" dirty="0">
              <a:solidFill>
                <a:schemeClr val="bg1"/>
              </a:solidFill>
            </a:endParaRPr>
          </a:p>
          <a:p>
            <a:pPr marL="0" indent="0">
              <a:buNone/>
            </a:pPr>
            <a:endParaRPr lang="en-US" dirty="0">
              <a:solidFill>
                <a:schemeClr val="bg1"/>
              </a:solidFill>
            </a:endParaRPr>
          </a:p>
          <a:p>
            <a:endParaRPr lang="en-US" dirty="0"/>
          </a:p>
        </p:txBody>
      </p:sp>
    </p:spTree>
    <p:extLst>
      <p:ext uri="{BB962C8B-B14F-4D97-AF65-F5344CB8AC3E}">
        <p14:creationId xmlns:p14="http://schemas.microsoft.com/office/powerpoint/2010/main" val="2879260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62</a:t>
            </a:fld>
            <a:endParaRPr lang="en-US" dirty="0"/>
          </a:p>
        </p:txBody>
      </p:sp>
      <p:sp>
        <p:nvSpPr>
          <p:cNvPr id="3" name="TextBox 2"/>
          <p:cNvSpPr txBox="1"/>
          <p:nvPr/>
        </p:nvSpPr>
        <p:spPr>
          <a:xfrm>
            <a:off x="3414740" y="2375632"/>
            <a:ext cx="5552866" cy="1210160"/>
          </a:xfrm>
          <a:prstGeom prst="rect">
            <a:avLst/>
          </a:prstGeom>
          <a:noFill/>
        </p:spPr>
        <p:txBody>
          <a:bodyPr wrap="none" rtlCol="0">
            <a:spAutoFit/>
          </a:bodyPr>
          <a:lstStyle/>
          <a:p>
            <a:pPr algn="ctr">
              <a:lnSpc>
                <a:spcPts val="5300"/>
              </a:lnSpc>
            </a:pPr>
            <a:r>
              <a:rPr lang="en-US" sz="21500" dirty="0" smtClean="0">
                <a:solidFill>
                  <a:schemeClr val="bg1"/>
                </a:solidFill>
                <a:effectLst>
                  <a:outerShdw blurRad="177800" dir="2700000" algn="tl" rotWithShape="0">
                    <a:srgbClr val="000000">
                      <a:alpha val="45000"/>
                    </a:srgbClr>
                  </a:outerShdw>
                </a:effectLst>
                <a:latin typeface="Adobe Clean"/>
                <a:cs typeface="Adobe Clean"/>
              </a:rPr>
              <a:t>Q&amp;A</a:t>
            </a:r>
            <a:endParaRPr lang="en-US" sz="21500" dirty="0">
              <a:solidFill>
                <a:schemeClr val="bg1"/>
              </a:solidFill>
              <a:effectLst>
                <a:outerShdw blurRad="177800" dir="2700000" algn="tl" rotWithShape="0">
                  <a:srgbClr val="000000">
                    <a:alpha val="45000"/>
                  </a:srgbClr>
                </a:outerShdw>
              </a:effectLst>
              <a:latin typeface="Adobe Clean"/>
              <a:cs typeface="Adobe Clean"/>
            </a:endParaRPr>
          </a:p>
        </p:txBody>
      </p:sp>
      <p:sp>
        <p:nvSpPr>
          <p:cNvPr id="6" name="TextBox 5"/>
          <p:cNvSpPr txBox="1"/>
          <p:nvPr/>
        </p:nvSpPr>
        <p:spPr>
          <a:xfrm>
            <a:off x="3583613" y="3898192"/>
            <a:ext cx="4975092"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Varun Venkataraman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vvenkata@adobe.com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varunstech</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Summit Twitter Tag : </a:t>
            </a:r>
            <a:r>
              <a:rPr lang="en-US" sz="2000" b="1" dirty="0">
                <a:solidFill>
                  <a:schemeClr val="bg1"/>
                </a:solidFill>
              </a:rPr>
              <a:t>#</a:t>
            </a:r>
            <a:r>
              <a:rPr lang="en-US" sz="2000" b="1" dirty="0" err="1">
                <a:solidFill>
                  <a:schemeClr val="bg1"/>
                </a:solidFill>
              </a:rPr>
              <a:t>AdobeSummit</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a:solidFill>
                  <a:schemeClr val="bg1"/>
                </a:solidFill>
                <a:latin typeface="Adobe Clean SemiLight"/>
                <a:cs typeface="Adobe Clean SemiLight"/>
              </a:rPr>
              <a:t>http://</a:t>
            </a:r>
            <a:r>
              <a:rPr lang="en-US" sz="2000" dirty="0" err="1">
                <a:solidFill>
                  <a:schemeClr val="bg1"/>
                </a:solidFill>
                <a:latin typeface="Adobe Clean SemiLight"/>
                <a:cs typeface="Adobe Clean SemiLight"/>
              </a:rPr>
              <a:t>au.linkedin.com</a:t>
            </a:r>
            <a:r>
              <a:rPr lang="en-US" sz="2000" dirty="0">
                <a:solidFill>
                  <a:schemeClr val="bg1"/>
                </a:solidFill>
                <a:latin typeface="Adobe Clean SemiLight"/>
                <a:cs typeface="Adobe Clean SemiLight"/>
              </a:rPr>
              <a:t>/in/</a:t>
            </a:r>
            <a:r>
              <a:rPr lang="en-US" sz="2000" dirty="0" smtClean="0">
                <a:solidFill>
                  <a:schemeClr val="bg1"/>
                </a:solidFill>
                <a:latin typeface="Adobe Clean SemiLight"/>
                <a:cs typeface="Adobe Clean SemiLight"/>
              </a:rPr>
              <a:t>varunv1 </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263098528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1"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7967" y="1743113"/>
            <a:ext cx="1412888" cy="1945495"/>
          </a:xfrm>
          <a:prstGeom prst="rect">
            <a:avLst/>
          </a:prstGeom>
        </p:spPr>
      </p:pic>
      <p:grpSp>
        <p:nvGrpSpPr>
          <p:cNvPr id="5" name="Group 4"/>
          <p:cNvGrpSpPr/>
          <p:nvPr/>
        </p:nvGrpSpPr>
        <p:grpSpPr>
          <a:xfrm>
            <a:off x="8741363" y="2814699"/>
            <a:ext cx="3317440" cy="3907358"/>
            <a:chOff x="9439987" y="3165584"/>
            <a:chExt cx="2494892" cy="3077557"/>
          </a:xfrm>
        </p:grpSpPr>
        <p:pic>
          <p:nvPicPr>
            <p:cNvPr id="6" name="Picture 5" descr="Business_Card_B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9987" y="3165584"/>
              <a:ext cx="1630719" cy="2846569"/>
            </a:xfrm>
            <a:prstGeom prst="rect">
              <a:avLst/>
            </a:prstGeom>
            <a:effectLst>
              <a:reflection stA="50000" endPos="75000" dist="12700" dir="5400000" sy="-100000" algn="bl" rotWithShape="0"/>
            </a:effectLst>
          </p:spPr>
        </p:pic>
        <p:pic>
          <p:nvPicPr>
            <p:cNvPr id="8" name="Picture 7"/>
            <p:cNvPicPr>
              <a:picLocks noChangeArrowheads="1"/>
            </p:cNvPicPr>
            <p:nvPr/>
          </p:nvPicPr>
          <p:blipFill>
            <a:blip r:embed="rId5"/>
            <a:srcRect r="452" b="3084"/>
            <a:stretch>
              <a:fillRect/>
            </a:stretch>
          </p:blipFill>
          <p:spPr bwMode="auto">
            <a:xfrm>
              <a:off x="10093458" y="3384986"/>
              <a:ext cx="1841421" cy="2858155"/>
            </a:xfrm>
            <a:prstGeom prst="rect">
              <a:avLst/>
            </a:prstGeom>
            <a:noFill/>
            <a:ln w="12700" cap="rnd">
              <a:noFill/>
              <a:round/>
              <a:headEnd/>
              <a:tailEnd/>
            </a:ln>
          </p:spPr>
        </p:pic>
        <p:grpSp>
          <p:nvGrpSpPr>
            <p:cNvPr id="9" name="Group 8"/>
            <p:cNvGrpSpPr>
              <a:grpSpLocks/>
            </p:cNvGrpSpPr>
            <p:nvPr/>
          </p:nvGrpSpPr>
          <p:grpSpPr bwMode="auto">
            <a:xfrm>
              <a:off x="10245190" y="3544789"/>
              <a:ext cx="1381729" cy="2591279"/>
              <a:chOff x="0" y="0"/>
              <a:chExt cx="2568" cy="4816"/>
            </a:xfrm>
          </p:grpSpPr>
          <p:sp>
            <p:nvSpPr>
              <p:cNvPr id="14" name="Rectangle 9"/>
              <p:cNvSpPr>
                <a:spLocks/>
              </p:cNvSpPr>
              <p:nvPr/>
            </p:nvSpPr>
            <p:spPr bwMode="auto">
              <a:xfrm>
                <a:off x="0" y="0"/>
                <a:ext cx="2464" cy="3760"/>
              </a:xfrm>
              <a:prstGeom prst="rect">
                <a:avLst/>
              </a:prstGeom>
              <a:solidFill>
                <a:srgbClr val="FFFFFF"/>
              </a:solidFill>
              <a:ln w="25400">
                <a:noFill/>
                <a:miter lim="800000"/>
                <a:headEnd/>
                <a:tailEnd/>
              </a:ln>
            </p:spPr>
            <p:txBody>
              <a:bodyPr lIns="0" tIns="0" rIns="0" bIns="0"/>
              <a:lstStyle/>
              <a:p>
                <a:pPr defTabSz="914400">
                  <a:defRPr/>
                </a:pPr>
                <a:endParaRPr lang="en-US" sz="1800">
                  <a:solidFill>
                    <a:srgbClr val="000000"/>
                  </a:solidFill>
                  <a:latin typeface="Adobe Clean"/>
                </a:endParaRPr>
              </a:p>
            </p:txBody>
          </p:sp>
          <p:sp>
            <p:nvSpPr>
              <p:cNvPr id="15" name="Rectangle 10"/>
              <p:cNvSpPr>
                <a:spLocks/>
              </p:cNvSpPr>
              <p:nvPr/>
            </p:nvSpPr>
            <p:spPr bwMode="auto">
              <a:xfrm>
                <a:off x="896" y="1056"/>
                <a:ext cx="1672" cy="3760"/>
              </a:xfrm>
              <a:prstGeom prst="rect">
                <a:avLst/>
              </a:prstGeom>
              <a:solidFill>
                <a:srgbClr val="FFFFFF"/>
              </a:solidFill>
              <a:ln w="25400">
                <a:noFill/>
                <a:miter lim="800000"/>
                <a:headEnd/>
                <a:tailEnd/>
              </a:ln>
            </p:spPr>
            <p:txBody>
              <a:bodyPr lIns="0" tIns="0" rIns="0" bIns="0"/>
              <a:lstStyle/>
              <a:p>
                <a:pPr defTabSz="914400">
                  <a:defRPr/>
                </a:pPr>
                <a:endParaRPr lang="en-US" sz="1800">
                  <a:solidFill>
                    <a:srgbClr val="000000"/>
                  </a:solidFill>
                  <a:latin typeface="Adobe Clean"/>
                </a:endParaRPr>
              </a:p>
            </p:txBody>
          </p:sp>
        </p:grpSp>
        <p:sp>
          <p:nvSpPr>
            <p:cNvPr id="10" name="Rectangle 9"/>
            <p:cNvSpPr>
              <a:spLocks/>
            </p:cNvSpPr>
            <p:nvPr/>
          </p:nvSpPr>
          <p:spPr bwMode="auto">
            <a:xfrm>
              <a:off x="10293614" y="3579224"/>
              <a:ext cx="1386627" cy="180106"/>
            </a:xfrm>
            <a:prstGeom prst="rect">
              <a:avLst/>
            </a:prstGeom>
            <a:noFill/>
            <a:ln w="12700">
              <a:noFill/>
              <a:miter lim="800000"/>
              <a:headEnd/>
              <a:tailEnd/>
            </a:ln>
          </p:spPr>
          <p:txBody>
            <a:bodyPr wrap="none" lIns="0" tIns="0" rIns="0" bIns="0">
              <a:spAutoFit/>
            </a:bodyPr>
            <a:lstStyle/>
            <a:p>
              <a:pPr defTabSz="914400">
                <a:defRPr/>
              </a:pPr>
              <a:r>
                <a:rPr lang="en-US" sz="1600" b="1" dirty="0" smtClean="0">
                  <a:solidFill>
                    <a:srgbClr val="4D4D4D"/>
                  </a:solidFill>
                  <a:latin typeface="Adobe Clean" pitchFamily="34" charset="0"/>
                  <a:ea typeface="ＭＳ Ｐゴシック" charset="-128"/>
                  <a:sym typeface="Adobe Clean" pitchFamily="34" charset="0"/>
                </a:rPr>
                <a:t>Varun Venkataraman</a:t>
              </a:r>
              <a:endParaRPr lang="en-US" sz="1600" b="1" dirty="0">
                <a:solidFill>
                  <a:srgbClr val="4D4D4D"/>
                </a:solidFill>
                <a:latin typeface="Adobe Clean" pitchFamily="34" charset="0"/>
                <a:ea typeface="ＭＳ Ｐゴシック" charset="-128"/>
                <a:sym typeface="Adobe Clean" pitchFamily="34" charset="0"/>
              </a:endParaRPr>
            </a:p>
          </p:txBody>
        </p:sp>
        <p:sp>
          <p:nvSpPr>
            <p:cNvPr id="11" name="Rectangle 10"/>
            <p:cNvSpPr>
              <a:spLocks/>
            </p:cNvSpPr>
            <p:nvPr/>
          </p:nvSpPr>
          <p:spPr bwMode="auto">
            <a:xfrm>
              <a:off x="10293615" y="3771913"/>
              <a:ext cx="1248250" cy="101309"/>
            </a:xfrm>
            <a:prstGeom prst="rect">
              <a:avLst/>
            </a:prstGeom>
            <a:noFill/>
            <a:ln w="12700">
              <a:noFill/>
              <a:miter lim="800000"/>
              <a:headEnd/>
              <a:tailEnd/>
            </a:ln>
          </p:spPr>
          <p:txBody>
            <a:bodyPr wrap="none" lIns="0" tIns="0" rIns="0" bIns="0">
              <a:spAutoFit/>
            </a:bodyPr>
            <a:lstStyle/>
            <a:p>
              <a:pPr defTabSz="914400">
                <a:defRPr/>
              </a:pPr>
              <a:r>
                <a:rPr lang="en-US" sz="900" dirty="0" smtClean="0">
                  <a:solidFill>
                    <a:srgbClr val="4D4D4D"/>
                  </a:solidFill>
                  <a:latin typeface="Adobe Clean" pitchFamily="34" charset="0"/>
                  <a:ea typeface="ＭＳ Ｐゴシック" charset="-128"/>
                  <a:sym typeface="Adobe Clean" pitchFamily="34" charset="0"/>
                </a:rPr>
                <a:t>SENIOR TECHNICAL CONSULTANT</a:t>
              </a:r>
              <a:endParaRPr lang="en-US" sz="900" dirty="0">
                <a:solidFill>
                  <a:srgbClr val="4D4D4D"/>
                </a:solidFill>
                <a:latin typeface="Adobe Clean" pitchFamily="34" charset="0"/>
                <a:ea typeface="ＭＳ Ｐゴシック" charset="-128"/>
                <a:sym typeface="Adobe Clean" pitchFamily="34" charset="0"/>
              </a:endParaRPr>
            </a:p>
          </p:txBody>
        </p:sp>
        <p:sp>
          <p:nvSpPr>
            <p:cNvPr id="12" name="Rectangle 16"/>
            <p:cNvSpPr>
              <a:spLocks/>
            </p:cNvSpPr>
            <p:nvPr/>
          </p:nvSpPr>
          <p:spPr bwMode="auto">
            <a:xfrm>
              <a:off x="10293615" y="4247052"/>
              <a:ext cx="1043799" cy="135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defTabSz="914400"/>
              <a:r>
                <a:rPr lang="en-US" sz="1200" b="1" dirty="0">
                  <a:solidFill>
                    <a:srgbClr val="4D4D4D"/>
                  </a:solidFill>
                  <a:latin typeface="Adobe Clean" pitchFamily="34" charset="0"/>
                  <a:ea typeface="MS PGothic" pitchFamily="34" charset="-128"/>
                  <a:sym typeface="Adobe Clean" pitchFamily="34" charset="0"/>
                </a:rPr>
                <a:t>Adobe</a:t>
              </a:r>
            </a:p>
            <a:p>
              <a:pPr defTabSz="914400"/>
              <a:r>
                <a:rPr lang="en-US" sz="1200" dirty="0">
                  <a:solidFill>
                    <a:srgbClr val="4D4D4D"/>
                  </a:solidFill>
                  <a:latin typeface="Adobe Clean" pitchFamily="34" charset="0"/>
                  <a:ea typeface="MS PGothic" pitchFamily="34" charset="-128"/>
                  <a:sym typeface="Adobe Clean" pitchFamily="34" charset="0"/>
                </a:rPr>
                <a:t>Suite 1001, </a:t>
              </a:r>
              <a:endParaRPr lang="en-US" sz="1200" dirty="0" smtClean="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rPr>
                <a:t>1 </a:t>
              </a:r>
              <a:r>
                <a:rPr lang="en-US" sz="1200" dirty="0">
                  <a:solidFill>
                    <a:srgbClr val="4D4D4D"/>
                  </a:solidFill>
                  <a:latin typeface="Adobe Clean" pitchFamily="34" charset="0"/>
                  <a:ea typeface="MS PGothic" pitchFamily="34" charset="-128"/>
                  <a:sym typeface="Adobe Clean" pitchFamily="34" charset="0"/>
                </a:rPr>
                <a:t>Queens Road, </a:t>
              </a:r>
              <a:endParaRPr lang="en-US" sz="1200" dirty="0" smtClean="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rPr>
                <a:t>Melbourne</a:t>
              </a:r>
            </a:p>
            <a:p>
              <a:pPr defTabSz="914400"/>
              <a:r>
                <a:rPr lang="en-US" sz="1200" dirty="0" smtClean="0">
                  <a:solidFill>
                    <a:srgbClr val="4D4D4D"/>
                  </a:solidFill>
                  <a:latin typeface="Adobe Clean" pitchFamily="34" charset="0"/>
                  <a:ea typeface="MS PGothic" pitchFamily="34" charset="-128"/>
                  <a:sym typeface="Adobe Clean" pitchFamily="34" charset="0"/>
                </a:rPr>
                <a:t>Victoria</a:t>
              </a:r>
            </a:p>
            <a:p>
              <a:pPr defTabSz="914400"/>
              <a:endParaRPr lang="en-US" sz="1200" dirty="0">
                <a:solidFill>
                  <a:srgbClr val="4D4D4D"/>
                </a:solidFill>
                <a:latin typeface="Adobe Clean" pitchFamily="34" charset="0"/>
                <a:ea typeface="MS PGothic" pitchFamily="34" charset="-128"/>
                <a:sym typeface="Adobe Clean" pitchFamily="34" charset="0"/>
              </a:endParaRPr>
            </a:p>
            <a:p>
              <a:pPr defTabSz="914400"/>
              <a:r>
                <a:rPr lang="en-US" sz="1200" dirty="0">
                  <a:solidFill>
                    <a:srgbClr val="4D4D4D"/>
                  </a:solidFill>
                  <a:latin typeface="Adobe Clean" pitchFamily="34" charset="0"/>
                  <a:ea typeface="MS PGothic" pitchFamily="34" charset="-128"/>
                  <a:sym typeface="Adobe Clean" pitchFamily="34" charset="0"/>
                </a:rPr>
                <a:t>T</a:t>
              </a:r>
              <a:r>
                <a:rPr lang="en-US" sz="1200" spc="599" dirty="0">
                  <a:solidFill>
                    <a:srgbClr val="4D4D4D"/>
                  </a:solidFill>
                  <a:latin typeface="Adobe Clean" pitchFamily="34" charset="0"/>
                  <a:ea typeface="MS PGothic" pitchFamily="34" charset="-128"/>
                  <a:sym typeface="Adobe Clean" pitchFamily="34" charset="0"/>
                </a:rPr>
                <a:t>  </a:t>
              </a:r>
              <a:r>
                <a:rPr lang="en-US" sz="1200" dirty="0" smtClean="0">
                  <a:solidFill>
                    <a:srgbClr val="4D4D4D"/>
                  </a:solidFill>
                  <a:latin typeface="Adobe Clean" pitchFamily="34" charset="0"/>
                  <a:ea typeface="MS PGothic" pitchFamily="34" charset="-128"/>
                  <a:sym typeface="Adobe Clean" pitchFamily="34" charset="0"/>
                </a:rPr>
                <a:t>0422521722</a:t>
              </a:r>
              <a:endParaRPr lang="en-US" sz="1200" dirty="0">
                <a:solidFill>
                  <a:srgbClr val="4D4D4D"/>
                </a:solidFill>
                <a:latin typeface="Adobe Clean" pitchFamily="34" charset="0"/>
                <a:ea typeface="MS PGothic" pitchFamily="34" charset="-128"/>
                <a:sym typeface="Adobe Clean" pitchFamily="34" charset="0"/>
              </a:endParaRPr>
            </a:p>
            <a:p>
              <a:pPr defTabSz="914400"/>
              <a:endParaRPr lang="en-US" sz="1200" dirty="0">
                <a:solidFill>
                  <a:srgbClr val="4D4D4D"/>
                </a:solidFill>
                <a:latin typeface="Adobe Clean" pitchFamily="34" charset="0"/>
                <a:ea typeface="MS PGothic" pitchFamily="34" charset="-128"/>
                <a:sym typeface="Adobe Clean" pitchFamily="34" charset="0"/>
              </a:endParaRPr>
            </a:p>
            <a:p>
              <a:pPr defTabSz="914400"/>
              <a:r>
                <a:rPr lang="en-US" sz="1200" dirty="0" smtClean="0">
                  <a:solidFill>
                    <a:srgbClr val="4D4D4D"/>
                  </a:solidFill>
                  <a:latin typeface="Adobe Clean" pitchFamily="34" charset="0"/>
                  <a:ea typeface="MS PGothic" pitchFamily="34" charset="-128"/>
                  <a:sym typeface="Adobe Clean" pitchFamily="34" charset="0"/>
                  <a:hlinkClick r:id="rId6"/>
                </a:rPr>
                <a:t>vvenkata@</a:t>
              </a:r>
              <a:r>
                <a:rPr lang="en-US" sz="1200" dirty="0">
                  <a:solidFill>
                    <a:srgbClr val="4D4D4D"/>
                  </a:solidFill>
                  <a:latin typeface="Adobe Clean" pitchFamily="34" charset="0"/>
                  <a:ea typeface="MS PGothic" pitchFamily="34" charset="-128"/>
                  <a:sym typeface="Adobe Clean" pitchFamily="34" charset="0"/>
                  <a:hlinkClick r:id="rId6"/>
                </a:rPr>
                <a:t>adobe.com</a:t>
              </a:r>
              <a:endParaRPr lang="en-US" sz="1200" dirty="0">
                <a:solidFill>
                  <a:srgbClr val="4D4D4D"/>
                </a:solidFill>
                <a:latin typeface="Adobe Clean" pitchFamily="34" charset="0"/>
                <a:ea typeface="MS PGothic" pitchFamily="34" charset="-128"/>
                <a:sym typeface="Adobe Clean" pitchFamily="34" charset="0"/>
              </a:endParaRPr>
            </a:p>
            <a:p>
              <a:pPr defTabSz="914400"/>
              <a:endParaRPr lang="en-US" sz="1200" dirty="0">
                <a:solidFill>
                  <a:srgbClr val="4D4D4D"/>
                </a:solidFill>
                <a:latin typeface="Adobe Clean" pitchFamily="34" charset="0"/>
                <a:ea typeface="MS PGothic" pitchFamily="34" charset="-128"/>
                <a:sym typeface="Adobe Clean" pitchFamily="34"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072785" y="1120494"/>
            <a:ext cx="9407385" cy="1670130"/>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endParaRPr lang="en-US" dirty="0">
              <a:solidFill>
                <a:prstClr val="white"/>
              </a:solidFill>
              <a:latin typeface="Adobe Clean"/>
              <a:cs typeface="Adobe Clean"/>
            </a:endParaRPr>
          </a:p>
        </p:txBody>
      </p:sp>
      <p:sp>
        <p:nvSpPr>
          <p:cNvPr id="105" name="TextBox 104"/>
          <p:cNvSpPr txBox="1"/>
          <p:nvPr/>
        </p:nvSpPr>
        <p:spPr>
          <a:xfrm>
            <a:off x="-29600" y="1231353"/>
            <a:ext cx="1923010" cy="430887"/>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SOLUTIONS</a:t>
            </a:r>
          </a:p>
        </p:txBody>
      </p:sp>
      <p:sp>
        <p:nvSpPr>
          <p:cNvPr id="117" name="Rectangle 116"/>
          <p:cNvSpPr/>
          <p:nvPr/>
        </p:nvSpPr>
        <p:spPr>
          <a:xfrm>
            <a:off x="2055368" y="3050300"/>
            <a:ext cx="9406151" cy="14619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8545" tIns="34277" rIns="68545" bIns="34277" anchor="ctr"/>
          <a:lstStyle/>
          <a:p>
            <a:pPr algn="ctr" defTabSz="914361">
              <a:defRPr/>
            </a:pPr>
            <a:endParaRPr lang="en-US" dirty="0">
              <a:solidFill>
                <a:prstClr val="white"/>
              </a:solidFill>
              <a:latin typeface="Adobe Clean"/>
              <a:cs typeface="Adobe Clean"/>
            </a:endParaRPr>
          </a:p>
        </p:txBody>
      </p:sp>
      <p:sp>
        <p:nvSpPr>
          <p:cNvPr id="119" name="TextBox 118"/>
          <p:cNvSpPr txBox="1"/>
          <p:nvPr/>
        </p:nvSpPr>
        <p:spPr>
          <a:xfrm>
            <a:off x="-29600" y="3199049"/>
            <a:ext cx="2038462" cy="763286"/>
          </a:xfrm>
          <a:prstGeom prst="rect">
            <a:avLst/>
          </a:prstGeom>
          <a:noFill/>
        </p:spPr>
        <p:txBody>
          <a:bodyPr wrap="square" rtlCol="0" anchor="ctr" anchorCtr="0">
            <a:spAutoFit/>
          </a:bodyPr>
          <a:lstStyle/>
          <a:p>
            <a:pPr defTabSz="914361">
              <a:lnSpc>
                <a:spcPct val="90000"/>
              </a:lnSpc>
            </a:pPr>
            <a:r>
              <a:rPr lang="en-US" sz="2400" dirty="0">
                <a:solidFill>
                  <a:prstClr val="white"/>
                </a:solidFill>
                <a:latin typeface="Adobe Clean Light"/>
                <a:cs typeface="Adobe Clean Light"/>
              </a:rPr>
              <a:t>CORE SERVICES</a:t>
            </a:r>
          </a:p>
        </p:txBody>
      </p:sp>
      <p:sp>
        <p:nvSpPr>
          <p:cNvPr id="2" name="Title 1"/>
          <p:cNvSpPr>
            <a:spLocks noGrp="1"/>
          </p:cNvSpPr>
          <p:nvPr>
            <p:ph type="title"/>
          </p:nvPr>
        </p:nvSpPr>
        <p:spPr/>
        <p:txBody>
          <a:bodyPr/>
          <a:lstStyle/>
          <a:p>
            <a:r>
              <a:rPr lang="en-US" sz="2800" dirty="0">
                <a:latin typeface="Adobe Clean Light" panose="020B0303020404020204" pitchFamily="34" charset="0"/>
              </a:rPr>
              <a:t>Adobe Marketing Cloud</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06" y="4863526"/>
            <a:ext cx="9409206" cy="1237384"/>
          </a:xfrm>
          <a:prstGeom prst="rect">
            <a:avLst/>
          </a:prstGeom>
        </p:spPr>
      </p:pic>
      <p:sp>
        <p:nvSpPr>
          <p:cNvPr id="168" name="TextBox 167"/>
          <p:cNvSpPr txBox="1"/>
          <p:nvPr/>
        </p:nvSpPr>
        <p:spPr>
          <a:xfrm>
            <a:off x="-29600" y="4925268"/>
            <a:ext cx="2038462" cy="430887"/>
          </a:xfrm>
          <a:prstGeom prst="rect">
            <a:avLst/>
          </a:prstGeom>
          <a:noFill/>
        </p:spPr>
        <p:txBody>
          <a:bodyPr wrap="square" rtlCol="0" anchor="ctr" anchorCtr="0">
            <a:spAutoFit/>
          </a:bodyPr>
          <a:lstStyle/>
          <a:p>
            <a:pPr defTabSz="914361">
              <a:lnSpc>
                <a:spcPct val="90000"/>
              </a:lnSpc>
            </a:pPr>
            <a:r>
              <a:rPr lang="en-US" sz="2400" dirty="0" smtClean="0">
                <a:solidFill>
                  <a:prstClr val="white"/>
                </a:solidFill>
                <a:latin typeface="Adobe Clean Light"/>
                <a:cs typeface="Adobe Clean Light"/>
              </a:rPr>
              <a:t>PLATFORM</a:t>
            </a:r>
            <a:endParaRPr lang="en-US" sz="2400" dirty="0">
              <a:solidFill>
                <a:prstClr val="white"/>
              </a:solidFill>
              <a:latin typeface="Adobe Clean Light"/>
              <a:cs typeface="Adobe Clean Light"/>
            </a:endParaRPr>
          </a:p>
        </p:txBody>
      </p:sp>
      <p:sp>
        <p:nvSpPr>
          <p:cNvPr id="169" name="Line 102"/>
          <p:cNvSpPr>
            <a:spLocks noChangeShapeType="1"/>
          </p:cNvSpPr>
          <p:nvPr/>
        </p:nvSpPr>
        <p:spPr bwMode="auto">
          <a:xfrm>
            <a:off x="0" y="1231353"/>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0" name="Line 102"/>
          <p:cNvSpPr>
            <a:spLocks noChangeShapeType="1"/>
          </p:cNvSpPr>
          <p:nvPr/>
        </p:nvSpPr>
        <p:spPr bwMode="auto">
          <a:xfrm>
            <a:off x="0" y="3050300"/>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1" name="Line 102"/>
          <p:cNvSpPr>
            <a:spLocks noChangeShapeType="1"/>
          </p:cNvSpPr>
          <p:nvPr/>
        </p:nvSpPr>
        <p:spPr bwMode="auto">
          <a:xfrm>
            <a:off x="0" y="4937081"/>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27" name="Group 26"/>
          <p:cNvGrpSpPr/>
          <p:nvPr/>
        </p:nvGrpSpPr>
        <p:grpSpPr>
          <a:xfrm>
            <a:off x="8014908" y="1254190"/>
            <a:ext cx="1024128" cy="1164976"/>
            <a:chOff x="8869072" y="1205699"/>
            <a:chExt cx="1024128" cy="1164976"/>
          </a:xfrm>
        </p:grpSpPr>
        <p:sp>
          <p:nvSpPr>
            <p:cNvPr id="144" name="Rectangle 13"/>
            <p:cNvSpPr>
              <a:spLocks/>
            </p:cNvSpPr>
            <p:nvPr/>
          </p:nvSpPr>
          <p:spPr bwMode="auto">
            <a:xfrm>
              <a:off x="8936990" y="2155231"/>
              <a:ext cx="874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8" y="1254190"/>
            <a:ext cx="1016000" cy="1387997"/>
            <a:chOff x="5957851" y="1198794"/>
            <a:chExt cx="1016000" cy="1387997"/>
          </a:xfrm>
        </p:grpSpPr>
        <p:sp>
          <p:nvSpPr>
            <p:cNvPr id="152" name="Rectangle 15"/>
            <p:cNvSpPr>
              <a:spLocks/>
            </p:cNvSpPr>
            <p:nvPr/>
          </p:nvSpPr>
          <p:spPr bwMode="auto">
            <a:xfrm>
              <a:off x="5992436" y="2155904"/>
              <a:ext cx="9576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EXPERIENCE</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480" y="1254190"/>
            <a:ext cx="1024128" cy="1157618"/>
            <a:chOff x="7428996" y="1205699"/>
            <a:chExt cx="1024128" cy="1157618"/>
          </a:xfrm>
        </p:grpSpPr>
        <p:sp>
          <p:nvSpPr>
            <p:cNvPr id="148" name="Rectangle 14"/>
            <p:cNvSpPr>
              <a:spLocks/>
            </p:cNvSpPr>
            <p:nvPr/>
          </p:nvSpPr>
          <p:spPr bwMode="auto">
            <a:xfrm>
              <a:off x="7510322" y="2147873"/>
              <a:ext cx="8661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26" y="1254190"/>
            <a:ext cx="1024128" cy="1381092"/>
            <a:chOff x="3110849" y="1205699"/>
            <a:chExt cx="1024128" cy="1381092"/>
          </a:xfrm>
        </p:grpSpPr>
        <p:sp>
          <p:nvSpPr>
            <p:cNvPr id="156" name="Rectangle 16"/>
            <p:cNvSpPr>
              <a:spLocks/>
            </p:cNvSpPr>
            <p:nvPr/>
          </p:nvSpPr>
          <p:spPr bwMode="auto">
            <a:xfrm>
              <a:off x="3208684" y="2155904"/>
              <a:ext cx="870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MEDIA</a:t>
              </a:r>
              <a:br>
                <a:rPr lang="en-US" altLang="en-US" sz="1400" dirty="0">
                  <a:solidFill>
                    <a:prstClr val="white"/>
                  </a:solidFill>
                  <a:latin typeface="Adobe Clean"/>
                  <a:ea typeface="Adobe Clean" charset="0"/>
                  <a:cs typeface="Adobe Clean" charset="0"/>
                  <a:sym typeface="Adobe Clean" charset="0"/>
                </a:rPr>
              </a:br>
              <a:r>
                <a:rPr lang="en-US" altLang="en-US" sz="1400" dirty="0">
                  <a:solidFill>
                    <a:prstClr val="white"/>
                  </a:solidFill>
                  <a:latin typeface="Adobe Clean"/>
                  <a:ea typeface="Adobe Clean" charset="0"/>
                  <a:cs typeface="Adobe Clean" charset="0"/>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8" y="1254190"/>
            <a:ext cx="1024128" cy="1157618"/>
            <a:chOff x="2084338" y="1205699"/>
            <a:chExt cx="1024128" cy="1157618"/>
          </a:xfrm>
        </p:grpSpPr>
        <p:sp>
          <p:nvSpPr>
            <p:cNvPr id="160" name="Rectangle 17"/>
            <p:cNvSpPr>
              <a:spLocks/>
            </p:cNvSpPr>
            <p:nvPr/>
          </p:nvSpPr>
          <p:spPr bwMode="auto">
            <a:xfrm>
              <a:off x="2310010" y="2147873"/>
              <a:ext cx="572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20" name="Group 19"/>
          <p:cNvGrpSpPr/>
          <p:nvPr/>
        </p:nvGrpSpPr>
        <p:grpSpPr>
          <a:xfrm>
            <a:off x="6828886" y="1254190"/>
            <a:ext cx="1024128" cy="1170986"/>
            <a:chOff x="4621514" y="1192331"/>
            <a:chExt cx="1024128" cy="1170986"/>
          </a:xfrm>
        </p:grpSpPr>
        <p:sp>
          <p:nvSpPr>
            <p:cNvPr id="164" name="Rectangle 18"/>
            <p:cNvSpPr>
              <a:spLocks/>
            </p:cNvSpPr>
            <p:nvPr/>
          </p:nvSpPr>
          <p:spPr bwMode="auto">
            <a:xfrm>
              <a:off x="4815018" y="2147873"/>
              <a:ext cx="6168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prstClr val="white"/>
                  </a:solidFill>
                  <a:latin typeface="Adobe Clean"/>
                  <a:ea typeface="Adobe Clean" charset="0"/>
                  <a:cs typeface="Adobe Clean" charset="0"/>
                  <a:sym typeface="Adobe Clean" charset="0"/>
                </a:rPr>
                <a:t>TARGET</a:t>
              </a:r>
            </a:p>
          </p:txBody>
        </p:sp>
        <p:pic>
          <p:nvPicPr>
            <p:cNvPr id="26" name="Picture 25" descr="mc_target_noshadow_1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
        <p:nvSpPr>
          <p:cNvPr id="58" name="TextBox 57"/>
          <p:cNvSpPr txBox="1"/>
          <p:nvPr/>
        </p:nvSpPr>
        <p:spPr>
          <a:xfrm>
            <a:off x="4845785" y="3972371"/>
            <a:ext cx="96227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ACTIVATION</a:t>
            </a:r>
          </a:p>
        </p:txBody>
      </p:sp>
      <p:sp>
        <p:nvSpPr>
          <p:cNvPr id="53" name="TextBox 52"/>
          <p:cNvSpPr txBox="1"/>
          <p:nvPr/>
        </p:nvSpPr>
        <p:spPr>
          <a:xfrm>
            <a:off x="3725026"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ASSETS</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8853" y="3278760"/>
            <a:ext cx="580636" cy="580636"/>
          </a:xfrm>
          <a:prstGeom prst="rect">
            <a:avLst/>
          </a:prstGeom>
        </p:spPr>
      </p:pic>
      <p:sp>
        <p:nvSpPr>
          <p:cNvPr id="63" name="TextBox 62"/>
          <p:cNvSpPr txBox="1"/>
          <p:nvPr/>
        </p:nvSpPr>
        <p:spPr>
          <a:xfrm>
            <a:off x="8632705" y="3972371"/>
            <a:ext cx="1276659"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COLLABORATION</a:t>
            </a:r>
          </a:p>
        </p:txBody>
      </p:sp>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t="4033"/>
          <a:stretch/>
        </p:blipFill>
        <p:spPr>
          <a:xfrm>
            <a:off x="3707830" y="3278760"/>
            <a:ext cx="683046" cy="619447"/>
          </a:xfrm>
          <a:prstGeom prst="rect">
            <a:avLst/>
          </a:prstGeom>
        </p:spPr>
      </p:pic>
      <p:sp>
        <p:nvSpPr>
          <p:cNvPr id="78" name="TextBox 77"/>
          <p:cNvSpPr txBox="1"/>
          <p:nvPr/>
        </p:nvSpPr>
        <p:spPr>
          <a:xfrm>
            <a:off x="7469696" y="3972371"/>
            <a:ext cx="940631"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EXCHANGE</a:t>
            </a:r>
          </a:p>
        </p:txBody>
      </p: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5166"/>
          <a:stretch/>
        </p:blipFill>
        <p:spPr>
          <a:xfrm>
            <a:off x="8929512" y="3278760"/>
            <a:ext cx="683046" cy="625088"/>
          </a:xfrm>
          <a:prstGeom prst="rect">
            <a:avLst/>
          </a:prstGeom>
        </p:spPr>
      </p:pic>
      <p:sp>
        <p:nvSpPr>
          <p:cNvPr id="73" name="TextBox 72"/>
          <p:cNvSpPr txBox="1"/>
          <p:nvPr/>
        </p:nvSpPr>
        <p:spPr>
          <a:xfrm>
            <a:off x="6255918" y="3972371"/>
            <a:ext cx="706142" cy="236219"/>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MOBILE</a:t>
            </a:r>
          </a:p>
        </p:txBody>
      </p:sp>
      <p:pic>
        <p:nvPicPr>
          <p:cNvPr id="39" name="Picture 38"/>
          <p:cNvPicPr>
            <a:picLocks noChangeAspect="1"/>
          </p:cNvPicPr>
          <p:nvPr/>
        </p:nvPicPr>
        <p:blipFill rotWithShape="1">
          <a:blip r:embed="rId13" cstate="print">
            <a:extLst>
              <a:ext uri="{28A0092B-C50C-407E-A947-70E740481C1C}">
                <a14:useLocalDpi xmlns:a14="http://schemas.microsoft.com/office/drawing/2010/main" val="0"/>
              </a:ext>
            </a:extLst>
          </a:blip>
          <a:srcRect t="6518"/>
          <a:stretch/>
        </p:blipFill>
        <p:spPr>
          <a:xfrm>
            <a:off x="7598489" y="3278760"/>
            <a:ext cx="683046" cy="603406"/>
          </a:xfrm>
          <a:prstGeom prst="rect">
            <a:avLst/>
          </a:prstGeom>
        </p:spPr>
      </p:pic>
      <p:sp>
        <p:nvSpPr>
          <p:cNvPr id="48" name="TextBox 47"/>
          <p:cNvSpPr txBox="1"/>
          <p:nvPr/>
        </p:nvSpPr>
        <p:spPr>
          <a:xfrm>
            <a:off x="2311522" y="3900428"/>
            <a:ext cx="907606" cy="380104"/>
          </a:xfrm>
          <a:prstGeom prst="rect">
            <a:avLst/>
          </a:prstGeom>
          <a:noFill/>
        </p:spPr>
        <p:txBody>
          <a:bodyPr wrap="square" rtlCol="0">
            <a:spAutoFit/>
          </a:bodyPr>
          <a:lstStyle/>
          <a:p>
            <a:pPr algn="ctr" defTabSz="914361">
              <a:lnSpc>
                <a:spcPct val="85000"/>
              </a:lnSpc>
            </a:pPr>
            <a:r>
              <a:rPr lang="en-US" sz="1100" dirty="0">
                <a:solidFill>
                  <a:prstClr val="white"/>
                </a:solidFill>
                <a:latin typeface="Adobe Clean Light" panose="020B0303020404020204" pitchFamily="34" charset="0"/>
              </a:rPr>
              <a:t>PROFILES &amp; AUDIENCES</a:t>
            </a:r>
          </a:p>
        </p:txBody>
      </p:sp>
      <p:pic>
        <p:nvPicPr>
          <p:cNvPr id="41" name="Picture 40"/>
          <p:cNvPicPr>
            <a:picLocks noChangeAspect="1"/>
          </p:cNvPicPr>
          <p:nvPr/>
        </p:nvPicPr>
        <p:blipFill rotWithShape="1">
          <a:blip r:embed="rId14" cstate="print">
            <a:extLst>
              <a:ext uri="{28A0092B-C50C-407E-A947-70E740481C1C}">
                <a14:useLocalDpi xmlns:a14="http://schemas.microsoft.com/office/drawing/2010/main" val="0"/>
              </a:ext>
            </a:extLst>
          </a:blip>
          <a:srcRect t="5276"/>
          <a:stretch/>
        </p:blipFill>
        <p:spPr>
          <a:xfrm>
            <a:off x="6267466" y="3278760"/>
            <a:ext cx="683046" cy="611426"/>
          </a:xfrm>
          <a:prstGeom prst="rect">
            <a:avLst/>
          </a:prstGeom>
        </p:spPr>
      </p:pic>
      <p:sp>
        <p:nvSpPr>
          <p:cNvPr id="54" name="TextBox 53"/>
          <p:cNvSpPr txBox="1"/>
          <p:nvPr/>
        </p:nvSpPr>
        <p:spPr>
          <a:xfrm>
            <a:off x="9984563" y="3828485"/>
            <a:ext cx="1228625" cy="523990"/>
          </a:xfrm>
          <a:prstGeom prst="rect">
            <a:avLst/>
          </a:prstGeom>
          <a:noFill/>
        </p:spPr>
        <p:txBody>
          <a:bodyPr wrap="square" rtlCol="0">
            <a:spAutoFit/>
          </a:bodyPr>
          <a:lstStyle/>
          <a:p>
            <a:pPr algn="ctr" defTabSz="914361">
              <a:lnSpc>
                <a:spcPct val="85000"/>
              </a:lnSpc>
            </a:pPr>
            <a:r>
              <a:rPr lang="en-US" sz="1100" dirty="0" smtClean="0">
                <a:solidFill>
                  <a:prstClr val="white"/>
                </a:solidFill>
                <a:latin typeface="Adobe Clean Light" panose="020B0303020404020204" pitchFamily="34" charset="0"/>
              </a:rPr>
              <a:t>USER MANAGEMENT &amp; ADMINISTRATION</a:t>
            </a:r>
            <a:endParaRPr lang="en-US" sz="1100" dirty="0">
              <a:solidFill>
                <a:prstClr val="white"/>
              </a:solidFill>
              <a:latin typeface="Adobe Clean Light" panose="020B0303020404020204" pitchFamily="34" charset="0"/>
            </a:endParaRPr>
          </a:p>
        </p:txBody>
      </p:sp>
      <p:pic>
        <p:nvPicPr>
          <p:cNvPr id="42" name="Picture 41"/>
          <p:cNvPicPr>
            <a:picLocks noChangeAspect="1"/>
          </p:cNvPicPr>
          <p:nvPr/>
        </p:nvPicPr>
        <p:blipFill rotWithShape="1">
          <a:blip r:embed="rId15" cstate="print">
            <a:extLst>
              <a:ext uri="{28A0092B-C50C-407E-A947-70E740481C1C}">
                <a14:useLocalDpi xmlns:a14="http://schemas.microsoft.com/office/drawing/2010/main" val="0"/>
              </a:ext>
            </a:extLst>
          </a:blip>
          <a:srcRect t="5276"/>
          <a:stretch/>
        </p:blipFill>
        <p:spPr>
          <a:xfrm>
            <a:off x="2376807" y="3278760"/>
            <a:ext cx="683046" cy="611427"/>
          </a:xfrm>
          <a:prstGeom prst="rect">
            <a:avLst/>
          </a:prstGeom>
        </p:spPr>
      </p:pic>
      <p:pic>
        <p:nvPicPr>
          <p:cNvPr id="52" name="Picture 51"/>
          <p:cNvPicPr>
            <a:picLocks noChangeAspect="1"/>
          </p:cNvPicPr>
          <p:nvPr/>
        </p:nvPicPr>
        <p:blipFill rotWithShape="1">
          <a:blip r:embed="rId16" cstate="print">
            <a:extLst>
              <a:ext uri="{28A0092B-C50C-407E-A947-70E740481C1C}">
                <a14:useLocalDpi xmlns:a14="http://schemas.microsoft.com/office/drawing/2010/main" val="0"/>
              </a:ext>
            </a:extLst>
          </a:blip>
          <a:srcRect t="7761"/>
          <a:stretch/>
        </p:blipFill>
        <p:spPr>
          <a:xfrm>
            <a:off x="10260533" y="3278760"/>
            <a:ext cx="683046" cy="595384"/>
          </a:xfrm>
          <a:prstGeom prst="rect">
            <a:avLst/>
          </a:prstGeom>
        </p:spPr>
      </p:pic>
      <p:grpSp>
        <p:nvGrpSpPr>
          <p:cNvPr id="33" name="Group 32"/>
          <p:cNvGrpSpPr/>
          <p:nvPr/>
        </p:nvGrpSpPr>
        <p:grpSpPr>
          <a:xfrm>
            <a:off x="4520488" y="5212188"/>
            <a:ext cx="7133448" cy="868641"/>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387" tIns="45699" rIns="91387" bIns="45699" rtlCol="0" anchor="ctr"/>
            <a:lstStyle/>
            <a:p>
              <a:r>
                <a:rPr lang="en-US" sz="4800" dirty="0" smtClean="0">
                  <a:solidFill>
                    <a:prstClr val="white"/>
                  </a:solidFill>
                  <a:latin typeface="Adobe Clean Light" pitchFamily="34" charset="0"/>
                  <a:cs typeface="Adobe Clean"/>
                </a:rPr>
                <a:t>Data &amp; Content</a:t>
              </a:r>
              <a:endParaRPr lang="en-US" sz="4800" dirty="0">
                <a:solidFill>
                  <a:prstClr val="white"/>
                </a:solidFill>
                <a:latin typeface="Adobe Clean Light" pitchFamily="34" charset="0"/>
                <a:cs typeface="Adobe Clean"/>
              </a:endParaRPr>
            </a:p>
          </p:txBody>
        </p:sp>
        <p:pic>
          <p:nvPicPr>
            <p:cNvPr id="84" name="Picture 83" descr="PREZ-3.png"/>
            <p:cNvPicPr>
              <a:picLocks noChangeAspect="1"/>
            </p:cNvPicPr>
            <p:nvPr/>
          </p:nvPicPr>
          <p:blipFill rotWithShape="1">
            <a:blip r:embed="rId17"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536" y="1254190"/>
            <a:ext cx="1023186" cy="1162647"/>
            <a:chOff x="9186536" y="1208028"/>
            <a:chExt cx="1023186" cy="1162647"/>
          </a:xfrm>
        </p:grpSpPr>
        <p:sp>
          <p:nvSpPr>
            <p:cNvPr id="83" name="Rectangle 13"/>
            <p:cNvSpPr>
              <a:spLocks/>
            </p:cNvSpPr>
            <p:nvPr/>
          </p:nvSpPr>
          <p:spPr bwMode="auto">
            <a:xfrm>
              <a:off x="9262778" y="2155231"/>
              <a:ext cx="8888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PRIMETIME</a:t>
              </a:r>
              <a:endParaRPr lang="en-US" altLang="en-US" sz="1400" dirty="0">
                <a:solidFill>
                  <a:prstClr val="white"/>
                </a:solidFill>
                <a:latin typeface="Adobe Clean"/>
                <a:ea typeface="Adobe Clean" charset="0"/>
                <a:cs typeface="Adobe Clean" charset="0"/>
                <a:sym typeface="Adobe Clean" charset="0"/>
              </a:endParaRPr>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70" y="1287614"/>
            <a:ext cx="1409609" cy="1372643"/>
            <a:chOff x="10116770" y="1249215"/>
            <a:chExt cx="1409609" cy="1372643"/>
          </a:xfrm>
        </p:grpSpPr>
        <p:sp>
          <p:nvSpPr>
            <p:cNvPr id="71" name="Rectangle 13"/>
            <p:cNvSpPr>
              <a:spLocks/>
            </p:cNvSpPr>
            <p:nvPr/>
          </p:nvSpPr>
          <p:spPr bwMode="auto">
            <a:xfrm>
              <a:off x="10116770" y="2190971"/>
              <a:ext cx="1409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smtClean="0">
                  <a:solidFill>
                    <a:prstClr val="white"/>
                  </a:solidFill>
                  <a:latin typeface="Adobe Clean"/>
                  <a:ea typeface="Adobe Clean" charset="0"/>
                  <a:cs typeface="Adobe Clean" charset="0"/>
                  <a:sym typeface="Adobe Clean" charset="0"/>
                </a:rPr>
                <a:t>AUDIENCE MANAGER</a:t>
              </a:r>
              <a:endParaRPr lang="en-US" altLang="en-US" sz="1400" dirty="0">
                <a:solidFill>
                  <a:prstClr val="white"/>
                </a:solidFill>
                <a:latin typeface="Adobe Clean"/>
                <a:ea typeface="Adobe Clean" charset="0"/>
                <a:cs typeface="Adobe Clean" charset="0"/>
                <a:sym typeface="Adobe Clean"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Tree>
    <p:extLst>
      <p:ext uri="{BB962C8B-B14F-4D97-AF65-F5344CB8AC3E}">
        <p14:creationId xmlns:p14="http://schemas.microsoft.com/office/powerpoint/2010/main" val="64101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Commerce Engines Supported Today </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8</a:t>
            </a:fld>
            <a:endParaRPr lang="en-US" dirty="0"/>
          </a:p>
        </p:txBody>
      </p:sp>
      <p:pic>
        <p:nvPicPr>
          <p:cNvPr id="5" name="Content Placeholder 4"/>
          <p:cNvPicPr>
            <a:picLocks noGrp="1" noChangeAspect="1"/>
          </p:cNvPicPr>
          <p:nvPr>
            <p:ph idx="1"/>
          </p:nvPr>
        </p:nvPicPr>
        <p:blipFill>
          <a:blip r:embed="rId2"/>
          <a:srcRect t="1938" b="1938"/>
          <a:stretch>
            <a:fillRect/>
          </a:stretch>
        </p:blipFill>
        <p:spPr/>
      </p:pic>
    </p:spTree>
    <p:extLst>
      <p:ext uri="{BB962C8B-B14F-4D97-AF65-F5344CB8AC3E}">
        <p14:creationId xmlns:p14="http://schemas.microsoft.com/office/powerpoint/2010/main" val="335567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AEM E-Commerce Architecture – 4 Layers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5" name="Rounded Rectangle 4"/>
          <p:cNvSpPr/>
          <p:nvPr/>
        </p:nvSpPr>
        <p:spPr>
          <a:xfrm>
            <a:off x="671640" y="854771"/>
            <a:ext cx="10868433" cy="993594"/>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73474" y="895244"/>
            <a:ext cx="5165881"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Components</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9" name="Rounded Rectangle 8"/>
          <p:cNvSpPr/>
          <p:nvPr/>
        </p:nvSpPr>
        <p:spPr>
          <a:xfrm>
            <a:off x="671640" y="1976355"/>
            <a:ext cx="10868433" cy="78150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26460" y="2102981"/>
            <a:ext cx="9335883"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a:t>
            </a:r>
            <a:r>
              <a:rPr lang="en-AU" sz="2800" b="1" dirty="0" smtClean="0">
                <a:ln w="12700">
                  <a:solidFill>
                    <a:schemeClr val="tx2">
                      <a:satMod val="155000"/>
                    </a:schemeClr>
                  </a:solidFill>
                  <a:prstDash val="solid"/>
                </a:ln>
                <a:effectLst>
                  <a:outerShdw blurRad="41275" dist="20320" dir="1800000" algn="tl" rotWithShape="0">
                    <a:srgbClr val="000000">
                      <a:alpha val="40000"/>
                    </a:srgbClr>
                  </a:outerShdw>
                </a:effectLst>
              </a:rPr>
              <a:t>E-</a:t>
            </a: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Commerce API</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4" name="Rounded Rectangle 13"/>
          <p:cNvSpPr/>
          <p:nvPr/>
        </p:nvSpPr>
        <p:spPr>
          <a:xfrm>
            <a:off x="671640" y="4674983"/>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6460" y="4674984"/>
            <a:ext cx="8800905" cy="523220"/>
          </a:xfrm>
          <a:prstGeom prst="rect">
            <a:avLst/>
          </a:prstGeom>
          <a:solidFill>
            <a:schemeClr val="accent1">
              <a:lumMod val="75000"/>
            </a:schemeClr>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JCR or E-Commerce Engine</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6" name="Rectangle 15"/>
          <p:cNvSpPr/>
          <p:nvPr/>
        </p:nvSpPr>
        <p:spPr>
          <a:xfrm>
            <a:off x="805969" y="5397260"/>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7" name="Rectangle 16"/>
          <p:cNvSpPr/>
          <p:nvPr/>
        </p:nvSpPr>
        <p:spPr>
          <a:xfrm>
            <a:off x="3516653"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184986"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890134" y="5397260"/>
            <a:ext cx="2356862" cy="75708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12232" y="5531644"/>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2" name="Rectangle 21"/>
          <p:cNvSpPr/>
          <p:nvPr/>
        </p:nvSpPr>
        <p:spPr>
          <a:xfrm>
            <a:off x="4125564" y="5531644"/>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3" name="Rectangle 22"/>
          <p:cNvSpPr/>
          <p:nvPr/>
        </p:nvSpPr>
        <p:spPr>
          <a:xfrm>
            <a:off x="6275419" y="5531644"/>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4" name="Rectangle 23"/>
          <p:cNvSpPr/>
          <p:nvPr/>
        </p:nvSpPr>
        <p:spPr>
          <a:xfrm>
            <a:off x="9555390" y="5531644"/>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25" name="Rounded Rectangle 24"/>
          <p:cNvSpPr/>
          <p:nvPr/>
        </p:nvSpPr>
        <p:spPr>
          <a:xfrm>
            <a:off x="671640" y="2885835"/>
            <a:ext cx="10868433" cy="1686943"/>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6460" y="2885836"/>
            <a:ext cx="8800905" cy="523220"/>
          </a:xfrm>
          <a:prstGeom prst="rect">
            <a:avLst/>
          </a:prstGeom>
          <a:solidFill>
            <a:srgbClr val="94A61F"/>
          </a:solidFill>
        </p:spPr>
        <p:txBody>
          <a:bodyPr wrap="square" lIns="91440" tIns="45720" rIns="91440" bIns="45720">
            <a:spAutoFit/>
          </a:bodyPr>
          <a:lstStyle/>
          <a:p>
            <a:pPr algn="ctr"/>
            <a:r>
              <a:rPr lang="en-AU" sz="28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AEM E-Commerce Implementation</a:t>
            </a:r>
            <a:endParaRPr lang="en-AU" sz="28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7" name="Rectangle 26"/>
          <p:cNvSpPr/>
          <p:nvPr/>
        </p:nvSpPr>
        <p:spPr>
          <a:xfrm>
            <a:off x="805969"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8" name="Rectangle 27"/>
          <p:cNvSpPr/>
          <p:nvPr/>
        </p:nvSpPr>
        <p:spPr>
          <a:xfrm>
            <a:off x="3516653"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9" name="Rectangle 28"/>
          <p:cNvSpPr/>
          <p:nvPr/>
        </p:nvSpPr>
        <p:spPr>
          <a:xfrm>
            <a:off x="6184986"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0" name="Rectangle 29"/>
          <p:cNvSpPr/>
          <p:nvPr/>
        </p:nvSpPr>
        <p:spPr>
          <a:xfrm>
            <a:off x="8890134" y="3608112"/>
            <a:ext cx="2356862" cy="7570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1" name="Rectangle 30"/>
          <p:cNvSpPr/>
          <p:nvPr/>
        </p:nvSpPr>
        <p:spPr>
          <a:xfrm>
            <a:off x="1612232" y="3742496"/>
            <a:ext cx="684803"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JCR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2" name="Rectangle 31"/>
          <p:cNvSpPr/>
          <p:nvPr/>
        </p:nvSpPr>
        <p:spPr>
          <a:xfrm>
            <a:off x="4125564" y="3742496"/>
            <a:ext cx="118955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HYBRIS</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3" name="Rectangle 32"/>
          <p:cNvSpPr/>
          <p:nvPr/>
        </p:nvSpPr>
        <p:spPr>
          <a:xfrm>
            <a:off x="6275419" y="3742496"/>
            <a:ext cx="2140892"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ELASTIC PATH</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4" name="Rectangle 33"/>
          <p:cNvSpPr/>
          <p:nvPr/>
        </p:nvSpPr>
        <p:spPr>
          <a:xfrm>
            <a:off x="9555390" y="3742496"/>
            <a:ext cx="954107"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Other</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5" name="Rectangle 34"/>
          <p:cNvSpPr/>
          <p:nvPr/>
        </p:nvSpPr>
        <p:spPr>
          <a:xfrm>
            <a:off x="2955237" y="1418464"/>
            <a:ext cx="1758486"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362466" y="1333554"/>
            <a:ext cx="736509"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Cart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39" name="Rectangle 38"/>
          <p:cNvSpPr/>
          <p:nvPr/>
        </p:nvSpPr>
        <p:spPr>
          <a:xfrm>
            <a:off x="976938" y="1418464"/>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226140" y="1333554"/>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3" name="Rectangle 42"/>
          <p:cNvSpPr/>
          <p:nvPr/>
        </p:nvSpPr>
        <p:spPr>
          <a:xfrm>
            <a:off x="5006195" y="1439482"/>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255397" y="1354572"/>
            <a:ext cx="1236236"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Product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5" name="Rectangle 44"/>
          <p:cNvSpPr/>
          <p:nvPr/>
        </p:nvSpPr>
        <p:spPr>
          <a:xfrm>
            <a:off x="7198564"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338764" y="1351633"/>
            <a:ext cx="145424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Checkout</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
        <p:nvSpPr>
          <p:cNvPr id="47" name="Rectangle 46"/>
          <p:cNvSpPr/>
          <p:nvPr/>
        </p:nvSpPr>
        <p:spPr>
          <a:xfrm>
            <a:off x="9360039" y="1436543"/>
            <a:ext cx="1691570" cy="35833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9353516" y="1386700"/>
            <a:ext cx="1616134" cy="461665"/>
          </a:xfrm>
          <a:prstGeom prst="rect">
            <a:avLst/>
          </a:prstGeom>
          <a:noFill/>
        </p:spPr>
        <p:txBody>
          <a:bodyPr wrap="none" lIns="91440" tIns="45720" rIns="91440" bIns="45720">
            <a:spAutoFit/>
          </a:bodyPr>
          <a:lstStyle/>
          <a:p>
            <a:pPr algn="ctr"/>
            <a:r>
              <a:rPr lang="en-AU" sz="2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Promotion</a:t>
            </a:r>
            <a:endParaRPr lang="en-AU" sz="2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433271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BGORIGWIDTH" val="673"/>
  <p:tag name="TBGORIGHEIGHT" val="27.75"/>
  <p:tag name="TBGORIGTOP" val="18"/>
  <p:tag name="TBGORIGLEFT" val="23.5"/>
</p:tagLst>
</file>

<file path=ppt/tags/tag3.xml><?xml version="1.0" encoding="utf-8"?>
<p:tagLst xmlns:a="http://schemas.openxmlformats.org/drawingml/2006/main" xmlns:r="http://schemas.openxmlformats.org/officeDocument/2006/relationships" xmlns:p="http://schemas.openxmlformats.org/presentationml/2006/main">
  <p:tag name="TBGORIGWIDTH" val="673"/>
  <p:tag name="TBGORIGHEIGHT" val="27.75"/>
  <p:tag name="TBGORIGTOP" val="18"/>
  <p:tag name="TBGORIGLEFT" val="23.5"/>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32726</TotalTime>
  <Words>4132</Words>
  <Application>Microsoft Macintosh PowerPoint</Application>
  <PresentationFormat>Custom</PresentationFormat>
  <Paragraphs>811</Paragraphs>
  <Slides>63</Slides>
  <Notes>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Adobe Master Widescreen 2014</vt:lpstr>
      <vt:lpstr>PowerPoint Presentation</vt:lpstr>
      <vt:lpstr>Adobe Experience Manager – Commerce Integration Framework – Omni Channel Commerce</vt:lpstr>
      <vt:lpstr>Agenda</vt:lpstr>
      <vt:lpstr>Key Takeaways</vt:lpstr>
      <vt:lpstr>Agenda</vt:lpstr>
      <vt:lpstr>PowerPoint Presentation</vt:lpstr>
      <vt:lpstr>Adobe Marketing Cloud</vt:lpstr>
      <vt:lpstr>Commercial Commerce Engines Supported Today </vt:lpstr>
      <vt:lpstr>AEM E-Commerce Architecture – 4 Layers</vt:lpstr>
      <vt:lpstr>AEM E-Commerce Architecture – AEM E-Commerce Components – Layer 1</vt:lpstr>
      <vt:lpstr>AEM E-Commerce Architecture – AEM E-Commerce Components – Layer 2</vt:lpstr>
      <vt:lpstr>AEM E-Commerce Architecture – AEM E-Commerce Components – Layer 3</vt:lpstr>
      <vt:lpstr>AEM E-Commerce Architecture – AEM E-Commerce Components – Layer 4</vt:lpstr>
      <vt:lpstr>PowerPoint Presentation</vt:lpstr>
      <vt:lpstr>AEM Commerce – Key Terms – Part 1/3</vt:lpstr>
      <vt:lpstr>AEM Commerce – Key Terms – Products, Variants and Variant Axis – AS A SNAPSHOT</vt:lpstr>
      <vt:lpstr>AEM Commerce – Key Terms – Part 2/3</vt:lpstr>
      <vt:lpstr>AEM Commerce – Key Terms – Part 3/3</vt:lpstr>
      <vt:lpstr>Exercise 1 – Summary and Key Takeaway </vt:lpstr>
      <vt:lpstr>Agenda</vt:lpstr>
      <vt:lpstr>PowerPoint Presentation</vt:lpstr>
      <vt:lpstr>AEM Commerce – Default Features</vt:lpstr>
      <vt:lpstr>AEM Commerce – Catalogue Management</vt:lpstr>
      <vt:lpstr>AEM Commerce – Commerce Management – AS A SNAPSHOT</vt:lpstr>
      <vt:lpstr>AEM Commerce – Components – 1/2</vt:lpstr>
      <vt:lpstr>AEM Commerce – Components – 2/2</vt:lpstr>
      <vt:lpstr>AEM Commerce – Templates</vt:lpstr>
      <vt:lpstr>AEM Commerce – ClientContext and ContextHub Modules</vt:lpstr>
      <vt:lpstr>Exercise 2 – Summary and Key Takeaway </vt:lpstr>
      <vt:lpstr>Agenda</vt:lpstr>
      <vt:lpstr>AEM Commerce – Key Bundles</vt:lpstr>
      <vt:lpstr>AEM Commerce – Key Packages</vt:lpstr>
      <vt:lpstr>AEM Commerce – Key Interface and Classes – Commerce Management </vt:lpstr>
      <vt:lpstr>AEM Commerce – Key Interface and Classes –  Commerce Management - UML</vt:lpstr>
      <vt:lpstr>AEM Commerce – Key Classes and Interface – Product Management</vt:lpstr>
      <vt:lpstr>AEM Commerce – Key Interface and Classes - Product</vt:lpstr>
      <vt:lpstr>AEM Commerce – Key Interfaces – Search</vt:lpstr>
      <vt:lpstr>AEM Commerce – Key Interfaces – Search - UML</vt:lpstr>
      <vt:lpstr>AEM Commerce – Key Interfaces – Vouchers and Promotions</vt:lpstr>
      <vt:lpstr>AEM Commerce – Key Interfaces – Vouchers and Promotions - Methods</vt:lpstr>
      <vt:lpstr>Adobe Commerce API – Key Classes Interaction – Product Page</vt:lpstr>
      <vt:lpstr>Ex 3 - Summary</vt:lpstr>
      <vt:lpstr>Exercise 3 – Summary and Key Takeaway </vt:lpstr>
      <vt:lpstr>Agenda</vt:lpstr>
      <vt:lpstr>AEM Commerce – Reference Implementations</vt:lpstr>
      <vt:lpstr>AEM Commerce – Reference Implementations - Overview</vt:lpstr>
      <vt:lpstr>AEM Commerce – Brief Introduction to Hybris  </vt:lpstr>
      <vt:lpstr>AEM – Hybris Commerce – Architecture Overview</vt:lpstr>
      <vt:lpstr>Adobe Commerce – Hybris Commerce Reference  Implementation – Key Features</vt:lpstr>
      <vt:lpstr>Adobe Commerce – Hybris – Key Classes</vt:lpstr>
      <vt:lpstr>AEM Commerce – Elastic Path - Overview</vt:lpstr>
      <vt:lpstr>AEM – Elastic Path Commerce – Architecture Overview</vt:lpstr>
      <vt:lpstr>PowerPoint Presentation</vt:lpstr>
      <vt:lpstr>PowerPoint Presentation</vt:lpstr>
      <vt:lpstr>AEM – Elastic Path Commerce – Key Classes</vt:lpstr>
      <vt:lpstr>AEM – Elastic Path Commerce – Key Classes</vt:lpstr>
      <vt:lpstr>AEM Commerce – Elastic Path Key Configurations</vt:lpstr>
      <vt:lpstr>AEM Commerce – Elastic Path – Class Interaction</vt:lpstr>
      <vt:lpstr>Exercise 4 – Summary and Key Takeaway </vt:lpstr>
      <vt:lpstr>Key Takeaways - Revisited</vt:lpstr>
      <vt:lpstr>References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Varun Venkataraman</cp:lastModifiedBy>
  <cp:revision>711</cp:revision>
  <cp:lastPrinted>2015-02-16T04:36:39Z</cp:lastPrinted>
  <dcterms:created xsi:type="dcterms:W3CDTF">2009-08-20T18:55:32Z</dcterms:created>
  <dcterms:modified xsi:type="dcterms:W3CDTF">2016-01-01T23:38:25Z</dcterms:modified>
</cp:coreProperties>
</file>